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3">
  <p:sldMasterIdLst>
    <p:sldMasterId id="2147483660" r:id="rId1"/>
    <p:sldMasterId id="2147483675" r:id="rId2"/>
    <p:sldMasterId id="2147483699" r:id="rId3"/>
  </p:sldMasterIdLst>
  <p:notesMasterIdLst>
    <p:notesMasterId r:id="rId19"/>
  </p:notesMasterIdLst>
  <p:handoutMasterIdLst>
    <p:handoutMasterId r:id="rId20"/>
  </p:handoutMasterIdLst>
  <p:sldIdLst>
    <p:sldId id="318" r:id="rId4"/>
    <p:sldId id="319" r:id="rId5"/>
    <p:sldId id="329" r:id="rId6"/>
    <p:sldId id="335" r:id="rId7"/>
    <p:sldId id="336" r:id="rId8"/>
    <p:sldId id="338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8" r:id="rId18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414"/>
    <a:srgbClr val="139995"/>
    <a:srgbClr val="5FCC72"/>
    <a:srgbClr val="FF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0" autoAdjust="0"/>
    <p:restoredTop sz="96403" autoAdjust="0"/>
  </p:normalViewPr>
  <p:slideViewPr>
    <p:cSldViewPr snapToGrid="0" snapToObjects="1">
      <p:cViewPr varScale="1">
        <p:scale>
          <a:sx n="112" d="100"/>
          <a:sy n="112" d="100"/>
        </p:scale>
        <p:origin x="1572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cs typeface="Arial" pitchFamily="34" charset="0"/>
              </a:defRPr>
            </a:lvl1pPr>
          </a:lstStyle>
          <a:p>
            <a:pPr>
              <a:defRPr/>
            </a:pPr>
            <a:fld id="{6D74A26E-13E3-4D7B-A38E-583AAD3AA5C5}" type="datetime1">
              <a:rPr lang="ru-RU"/>
              <a:pPr>
                <a:defRPr/>
              </a:pPr>
              <a:t>02.09.2016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cs typeface="Arial" pitchFamily="34" charset="0"/>
              </a:defRPr>
            </a:lvl1pPr>
          </a:lstStyle>
          <a:p>
            <a:pPr>
              <a:defRPr/>
            </a:pPr>
            <a:fld id="{96EA6242-2140-4A4C-BC55-27CE20FDEA8F}" type="slidenum">
              <a:rPr lang="ru-RU"/>
              <a:pPr>
                <a:defRPr/>
              </a:pPr>
              <a:t>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23996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cs typeface="Arial" pitchFamily="34" charset="0"/>
              </a:defRPr>
            </a:lvl1pPr>
          </a:lstStyle>
          <a:p>
            <a:pPr>
              <a:defRPr/>
            </a:pPr>
            <a:fld id="{236BCF70-B7D3-4874-9737-2395BEDEAD1B}" type="datetime1">
              <a:rPr lang="ru-RU"/>
              <a:pPr>
                <a:defRPr/>
              </a:pPr>
              <a:t>02.09.2016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Образец текста</a:t>
            </a:r>
          </a:p>
          <a:p>
            <a:pPr lvl="1"/>
            <a:r>
              <a:rPr lang="en-US" altLang="ru-RU"/>
              <a:t>Второй уровень</a:t>
            </a:r>
          </a:p>
          <a:p>
            <a:pPr lvl="2"/>
            <a:r>
              <a:rPr lang="en-US" altLang="ru-RU"/>
              <a:t>Третий уровень</a:t>
            </a:r>
          </a:p>
          <a:p>
            <a:pPr lvl="3"/>
            <a:r>
              <a:rPr lang="en-US" altLang="ru-RU"/>
              <a:t>Четвертый уровень</a:t>
            </a:r>
          </a:p>
          <a:p>
            <a:pPr lvl="4"/>
            <a:r>
              <a:rPr lang="en-US" altLang="ru-RU"/>
              <a:t>Пятый уровень</a:t>
            </a: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cs typeface="Arial" pitchFamily="34" charset="0"/>
              </a:defRPr>
            </a:lvl1pPr>
          </a:lstStyle>
          <a:p>
            <a:pPr>
              <a:defRPr/>
            </a:pPr>
            <a:fld id="{4A065671-ADB9-4031-90CD-0D6CEFD1BC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1348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065671-ADB9-4031-90CD-0D6CEFD1BCC2}" type="slidenum">
              <a:rPr lang="ru-RU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9615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dirty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D28583E-80AC-4DB5-AA8C-D11266EA3199}" type="slidenum">
              <a:rPr kumimoji="0" lang="ru-RU" altLang="ru-RU" smtClean="0"/>
              <a:pPr eaLnBrk="1" hangingPunct="1"/>
              <a:t>10</a:t>
            </a:fld>
            <a:endParaRPr kumimoji="0"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2302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dirty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D28583E-80AC-4DB5-AA8C-D11266EA3199}" type="slidenum">
              <a:rPr kumimoji="0" lang="ru-RU" altLang="ru-RU" smtClean="0"/>
              <a:pPr eaLnBrk="1" hangingPunct="1"/>
              <a:t>11</a:t>
            </a:fld>
            <a:endParaRPr kumimoji="0"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187410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dirty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D28583E-80AC-4DB5-AA8C-D11266EA3199}" type="slidenum">
              <a:rPr kumimoji="0" lang="ru-RU" altLang="ru-RU" smtClean="0"/>
              <a:pPr eaLnBrk="1" hangingPunct="1"/>
              <a:t>12</a:t>
            </a:fld>
            <a:endParaRPr kumimoji="0"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726365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dirty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D28583E-80AC-4DB5-AA8C-D11266EA3199}" type="slidenum">
              <a:rPr kumimoji="0" lang="ru-RU" altLang="ru-RU" smtClean="0"/>
              <a:pPr eaLnBrk="1" hangingPunct="1"/>
              <a:t>13</a:t>
            </a:fld>
            <a:endParaRPr kumimoji="0"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32075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dirty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D28583E-80AC-4DB5-AA8C-D11266EA3199}" type="slidenum">
              <a:rPr kumimoji="0" lang="ru-RU" altLang="ru-RU" smtClean="0"/>
              <a:pPr eaLnBrk="1" hangingPunct="1"/>
              <a:t>14</a:t>
            </a:fld>
            <a:endParaRPr kumimoji="0"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205216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dirty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D28583E-80AC-4DB5-AA8C-D11266EA3199}" type="slidenum">
              <a:rPr kumimoji="0" lang="ru-RU" altLang="ru-RU" smtClean="0"/>
              <a:pPr eaLnBrk="1" hangingPunct="1"/>
              <a:t>15</a:t>
            </a:fld>
            <a:endParaRPr kumimoji="0"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17016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dirty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D28583E-80AC-4DB5-AA8C-D11266EA3199}" type="slidenum">
              <a:rPr kumimoji="0" lang="ru-RU" altLang="ru-RU" smtClean="0"/>
              <a:pPr eaLnBrk="1" hangingPunct="1"/>
              <a:t>2</a:t>
            </a:fld>
            <a:endParaRPr kumimoji="0"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28150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dirty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D28583E-80AC-4DB5-AA8C-D11266EA3199}" type="slidenum">
              <a:rPr kumimoji="0" lang="ru-RU" altLang="ru-RU" smtClean="0"/>
              <a:pPr eaLnBrk="1" hangingPunct="1"/>
              <a:t>3</a:t>
            </a:fld>
            <a:endParaRPr kumimoji="0"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55707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dirty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D28583E-80AC-4DB5-AA8C-D11266EA3199}" type="slidenum">
              <a:rPr kumimoji="0" lang="ru-RU" altLang="ru-RU" smtClean="0"/>
              <a:pPr eaLnBrk="1" hangingPunct="1"/>
              <a:t>4</a:t>
            </a:fld>
            <a:endParaRPr kumimoji="0"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4412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dirty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D28583E-80AC-4DB5-AA8C-D11266EA3199}" type="slidenum">
              <a:rPr kumimoji="0" lang="ru-RU" altLang="ru-RU" smtClean="0"/>
              <a:pPr eaLnBrk="1" hangingPunct="1"/>
              <a:t>5</a:t>
            </a:fld>
            <a:endParaRPr kumimoji="0"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62651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dirty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D28583E-80AC-4DB5-AA8C-D11266EA3199}" type="slidenum">
              <a:rPr kumimoji="0" lang="ru-RU" altLang="ru-RU" smtClean="0"/>
              <a:pPr eaLnBrk="1" hangingPunct="1"/>
              <a:t>6</a:t>
            </a:fld>
            <a:endParaRPr kumimoji="0"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75042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dirty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D28583E-80AC-4DB5-AA8C-D11266EA3199}" type="slidenum">
              <a:rPr kumimoji="0" lang="ru-RU" altLang="ru-RU" smtClean="0"/>
              <a:pPr eaLnBrk="1" hangingPunct="1"/>
              <a:t>7</a:t>
            </a:fld>
            <a:endParaRPr kumimoji="0"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42646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dirty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D28583E-80AC-4DB5-AA8C-D11266EA3199}" type="slidenum">
              <a:rPr kumimoji="0" lang="ru-RU" altLang="ru-RU" smtClean="0"/>
              <a:pPr eaLnBrk="1" hangingPunct="1"/>
              <a:t>8</a:t>
            </a:fld>
            <a:endParaRPr kumimoji="0"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62519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dirty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D28583E-80AC-4DB5-AA8C-D11266EA3199}" type="slidenum">
              <a:rPr kumimoji="0" lang="ru-RU" altLang="ru-RU" smtClean="0"/>
              <a:pPr eaLnBrk="1" hangingPunct="1"/>
              <a:t>9</a:t>
            </a:fld>
            <a:endParaRPr kumimoji="0"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12834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4B21E-B4D4-4CC8-83B4-CACE544D2ED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6C22F-F80F-4073-A652-77224E8FA74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10375" y="0"/>
            <a:ext cx="2117725" cy="61261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200775" cy="61261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6C22F-F80F-4073-A652-77224E8FA74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0"/>
            <a:ext cx="7885112" cy="944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dirty="0"/>
              <a:t>Вставка таблицы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6C22F-F80F-4073-A652-77224E8FA74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0"/>
            <a:ext cx="7885112" cy="944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6C22F-F80F-4073-A652-77224E8FA74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0"/>
            <a:ext cx="7885112" cy="944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dirty="0"/>
              <a:t>Вставка диаграммы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6C22F-F80F-4073-A652-77224E8FA74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666666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Министерство здравоохранения и социального развития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56C99-0B44-4203-B428-8237C9F2AA7D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9704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666666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Министерство здравоохранения и социального развития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E43F6D-5C3F-481E-83F3-161E4032B084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0365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666666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Министерство здравоохранения и социального развития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68C0C3-FBB7-4D10-9CDE-DDCB94D5CE6C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4587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666666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Министерство здравоохранения и социального развития Российской Федерации 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49611-9E72-4D87-9786-3E1CAE3D07B4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6882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666666">
                  <a:tint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Министерство здравоохранения и социального развития Российской Федерации 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3F0D6-C11E-480B-B30E-10189E0E39AE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0237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B8788-F75A-49BF-973A-65BDE17EF9D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666666">
                  <a:tint val="75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Министерство здравоохранения и социального развития Российской Федерации 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69B81-8345-4E3D-9DA1-CE5DEB7474D2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8262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666666">
                  <a:tint val="75000"/>
                </a:srgb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Министерство здравоохранения и социального развития Российской Федерации 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CB8C1E-04FA-4835-BC4B-447B807215C4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0768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666666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Министерство здравоохранения и социального развития Российской Федерации 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921F4-D29D-4C3A-8881-AB645026DB52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434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666666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Министерство здравоохранения и социального развития Российской Федерации 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C17733-EC36-4809-A7AA-9318F5BE3ACB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03521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666666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Министерство здравоохранения и социального развития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087DD-05C8-4924-A2FC-FDB8F9931743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37557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666666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Министерство здравоохранения и социального развития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4E1A2-8FDB-4F4C-8D79-72C5A8241E2A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2150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Министерство здравоохранения и социального развития Российской Федерации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4B21E-B4D4-4CC8-83B4-CACE544D2ED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92001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Министерство здравоохранения и социального развития Российской Федерации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B8788-F75A-49BF-973A-65BDE17EF9D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24014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Министерство здравоохранения и социального развития Российской Федерации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0AD9F-E4D0-4B1A-A96F-8A265C54E51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15844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Министерство здравоохранения и социального развития Российской Федерации 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D43DB-E85C-4DE3-80BB-CA4024C63C6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5356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0AD9F-E4D0-4B1A-A96F-8A265C54E51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Министерство здравоохранения и социального развития Российской Федерации 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D3537-E665-4EFB-BC08-08B128A6E50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5608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Министерство здравоохранения и социального развития Российской Федерации 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10B9F-3C28-4B28-977F-3566DFD0372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77364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Министерство здравоохранения и социального развития Российской Федерации 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6C22F-F80F-4073-A652-77224E8FA74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540393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Министерство здравоохранения и социального развития Российской Федерации 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E827F-0DBC-4E82-9152-AFA4D57F3F3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96619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Министерство здравоохранения и социального развития Российской Федерации 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18D26-C2C3-48BA-ADF2-943BE667DE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46172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Министерство здравоохранения и социального развития Российской Федерации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6C22F-F80F-4073-A652-77224E8FA74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5800529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Министерство здравоохранения и социального развития Российской Федерации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6C22F-F80F-4073-A652-77224E8FA74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1497332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D43DB-E85C-4DE3-80BB-CA4024C63C6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D3537-E665-4EFB-BC08-08B128A6E50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10B9F-3C28-4B28-977F-3566DFD0372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6C22F-F80F-4073-A652-77224E8FA74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E827F-0DBC-4E82-9152-AFA4D57F3F3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18D26-C2C3-48BA-ADF2-943BE667DE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logo_belyi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87338" y="225425"/>
            <a:ext cx="684212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0"/>
            <a:ext cx="7885112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115888"/>
            <a:ext cx="2133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4000" b="0">
                <a:solidFill>
                  <a:schemeClr val="accent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9B6C22F-F80F-4073-A652-77224E8FA74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2" name="Picture 7" descr="klin_inst_1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364163" y="6597650"/>
            <a:ext cx="3621087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ru-RU" b="0" dirty="0">
              <a:solidFill>
                <a:srgbClr val="666666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200">
                <a:solidFill>
                  <a:srgbClr val="A0A0A0"/>
                </a:solidFill>
              </a:defRPr>
            </a:lvl1pPr>
          </a:lstStyle>
          <a:p>
            <a:pPr defTabSz="457200"/>
            <a:r>
              <a:rPr lang="ru-RU" b="0" dirty="0">
                <a:latin typeface="Arial" pitchFamily="34" charset="0"/>
                <a:cs typeface="Arial" pitchFamily="34" charset="0"/>
              </a:rPr>
              <a:t>Министерство здравоохранения и социального развития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A0A0A0"/>
                </a:solidFill>
              </a:defRPr>
            </a:lvl1pPr>
          </a:lstStyle>
          <a:p>
            <a:pPr defTabSz="457200"/>
            <a:fld id="{2665398A-25AE-40A6-9321-F1F731E8AAA8}" type="slidenum">
              <a:rPr lang="ru-RU" b="0" smtClean="0">
                <a:latin typeface="Arial" pitchFamily="34" charset="0"/>
                <a:cs typeface="Arial" pitchFamily="34" charset="0"/>
              </a:rPr>
              <a:pPr defTabSz="457200"/>
              <a:t>‹#›</a:t>
            </a:fld>
            <a:endParaRPr lang="ru-RU" b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83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pitchFamily="34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200" smtClean="0">
                <a:solidFill>
                  <a:srgbClr val="A0A0A0"/>
                </a:solidFill>
              </a:defRPr>
            </a:lvl1pPr>
          </a:lstStyle>
          <a:p>
            <a:pPr>
              <a:defRPr/>
            </a:pPr>
            <a:r>
              <a:rPr lang="ru-RU"/>
              <a:t>Министерство здравоохранения и социального развития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 smtClean="0">
                <a:solidFill>
                  <a:srgbClr val="A0A0A0"/>
                </a:solidFill>
              </a:defRPr>
            </a:lvl1pPr>
          </a:lstStyle>
          <a:p>
            <a:pPr>
              <a:defRPr/>
            </a:pPr>
            <a:fld id="{49B6C22F-F80F-4073-A652-77224E8FA74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0172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pitchFamily="34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.png"/><Relationship Id="rId5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1.png"/><Relationship Id="rId5" Type="http://schemas.openxmlformats.org/officeDocument/2006/relationships/image" Target="../media/image6.pn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9150927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98880" y="5266766"/>
            <a:ext cx="6715760" cy="119499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image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38968" y="5266766"/>
            <a:ext cx="7472423" cy="141946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Прямоугольник 1"/>
          <p:cNvSpPr>
            <a:spLocks noChangeArrowheads="1"/>
          </p:cNvSpPr>
          <p:nvPr/>
        </p:nvSpPr>
        <p:spPr bwMode="auto">
          <a:xfrm>
            <a:off x="1105691" y="5421669"/>
            <a:ext cx="695118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ru-RU" sz="2400" dirty="0">
                <a:solidFill>
                  <a:schemeClr val="tx1">
                    <a:lumMod val="75000"/>
                  </a:schemeClr>
                </a:solidFill>
              </a:rPr>
              <a:t>ОСНОВНЫЕ ПОНЯТИЯ, ТЕРМИНЫ И ОПРЕДЕЛЕНИЯ В СФЕРЕ БЕЗОПАСНОСТИ И ОХРАНЫ ТРУДА</a:t>
            </a:r>
            <a:endParaRPr lang="ru-RU" sz="24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7" name="Изображение 3" descr="Снимок экрана 2016-08-24 в 11.07.46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3"/>
          <a:stretch/>
        </p:blipFill>
        <p:spPr>
          <a:xfrm>
            <a:off x="196553" y="232129"/>
            <a:ext cx="8762097" cy="975992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2573338" y="593125"/>
            <a:ext cx="6385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Arial" charset="0"/>
                <a:cs typeface="Arial" pitchFamily="34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sz="1800" dirty="0">
                <a:solidFill>
                  <a:schemeClr val="bg1"/>
                </a:solidFill>
              </a:rPr>
              <a:t>ТРУДОВАЯ ДЕЯТЕЛЬНОСТЬ ЧЕЛОВЕКА</a:t>
            </a:r>
            <a:br>
              <a:rPr lang="ru-RU" sz="1800" dirty="0">
                <a:solidFill>
                  <a:schemeClr val="bg1"/>
                </a:solidFill>
              </a:rPr>
            </a:br>
            <a:endParaRPr 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459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Изображение 16" descr="construction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Изображение 13" descr="Снимок экрана 2016-08-24 в 11.07.46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/>
          <a:stretch/>
        </p:blipFill>
        <p:spPr>
          <a:xfrm>
            <a:off x="205099" y="232129"/>
            <a:ext cx="8753551" cy="975992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2738059" y="423654"/>
            <a:ext cx="12357" cy="5807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омер слайда 1"/>
          <p:cNvSpPr txBox="1">
            <a:spLocks/>
          </p:cNvSpPr>
          <p:nvPr/>
        </p:nvSpPr>
        <p:spPr bwMode="auto">
          <a:xfrm>
            <a:off x="6653817" y="435279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algn="r"/>
            <a:fld id="{59004559-CCD2-4957-BC49-9F2E1C32210F}" type="slidenum">
              <a:rPr kumimoji="0" lang="en-US" sz="2000">
                <a:solidFill>
                  <a:srgbClr val="26BC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10</a:t>
            </a:fld>
            <a:endParaRPr kumimoji="0" lang="en-US" sz="2000" dirty="0">
              <a:solidFill>
                <a:srgbClr val="26BC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960914" y="470273"/>
            <a:ext cx="5725886" cy="670560"/>
          </a:xfrm>
        </p:spPr>
        <p:txBody>
          <a:bodyPr/>
          <a:lstStyle/>
          <a:p>
            <a:r>
              <a:rPr lang="ru-RU" sz="1800" dirty="0">
                <a:solidFill>
                  <a:schemeClr val="bg1"/>
                </a:solidFill>
              </a:rPr>
              <a:t>ПОНЯТИЕ «ОХРАНА ТРУДА» </a:t>
            </a:r>
            <a:br>
              <a:rPr lang="ru-RU" sz="1800" dirty="0">
                <a:solidFill>
                  <a:schemeClr val="bg1"/>
                </a:solidFill>
              </a:rPr>
            </a:b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17600" y="5475997"/>
            <a:ext cx="6908800" cy="10317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image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38968" y="5475997"/>
            <a:ext cx="7472423" cy="121023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217737" y="5511049"/>
            <a:ext cx="7068254" cy="962432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>
                <a:solidFill>
                  <a:schemeClr val="accent3"/>
                </a:solidFill>
              </a:rPr>
              <a:t>Основной принцип достижения этой цели </a:t>
            </a:r>
            <a:r>
              <a:rPr lang="ru-RU" sz="1800" b="1" dirty="0"/>
              <a:t>– </a:t>
            </a:r>
            <a:r>
              <a:rPr lang="ru-RU" sz="1800" dirty="0"/>
              <a:t>системность и всеобщность различного рода мероприятий, в качестве основных групп которых Трудовым кодексом РФ выявлены</a:t>
            </a:r>
            <a:r>
              <a:rPr lang="ru-RU" sz="1800" b="1" dirty="0"/>
              <a:t>: </a:t>
            </a:r>
          </a:p>
        </p:txBody>
      </p:sp>
      <p:sp>
        <p:nvSpPr>
          <p:cNvPr id="18433" name="Прямоугольник 18432"/>
          <p:cNvSpPr/>
          <p:nvPr/>
        </p:nvSpPr>
        <p:spPr>
          <a:xfrm>
            <a:off x="4861308" y="3041995"/>
            <a:ext cx="2755335" cy="45661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34" name="Прямоугольник 18433"/>
          <p:cNvSpPr/>
          <p:nvPr/>
        </p:nvSpPr>
        <p:spPr>
          <a:xfrm>
            <a:off x="5619871" y="3947304"/>
            <a:ext cx="2108532" cy="45363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35" name="Прямоугольник 18434"/>
          <p:cNvSpPr/>
          <p:nvPr/>
        </p:nvSpPr>
        <p:spPr>
          <a:xfrm>
            <a:off x="4393092" y="4722560"/>
            <a:ext cx="657883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43" name="AutoShape 2" descr="data:image/jpeg;base64,/9j/4AAQSkZJRgABAQAAAQABAAD/2wCEAAkGBhQQEBIQDxAQFBIWFxwUFRUVGBQTGhocGBQVFRgXGRgbHCYgFxkjGhQWHy8gIycpLSwsGB4xQTctQSY3LSkBCQoKDgwOGg8PGjUfHR81KSw1NSkpNSw1LDUsNTUpLC8vLCktLC8sNSwwLCwsLCwpLCwpLCosLCwsLDQsNCwsNf/AABEIAOEA4QMBIgACEQEDEQH/xAAcAAEAAgMBAQEAAAAAAAAAAAAABgcEBQgDAQL/xABAEAACAQIBCQUGBAUDBAMAAAABAgADBBEFBgcSITFBUXETQmGBkSIjMlKhwWKCkrEUQ3KiwmOy8DNEo/FTc9H/xAAaAQEAAgMBAAAAAAAAAAAAAAAABAYCAwUB/8QAMBEAAgIABAMECwEBAQAAAAAAAAECAwQFESESMUEiUWHBExQycZGhsdHh8PEjQjP/2gAMAwEAAhEDEQA/ALxiIgCIiAIiIAiIgCJ4Xl9TooXrVEpoO8xCj68ZCssaW7enittTes3zH3aepGsfSYynGPNkinDW3P8Azjr+95PJ8Jw3yk8paTr2tiFqJRXlTUY/qbE+mEjl5lKrWONatVqH8bM37maHiF0R1q8ktftyS+f2OgLjOC2p/wDUurdf6qiD6YzCfPixG+8oeTY/tKDAiYesPuJayOvrNl+JnzYn/vKHm2H7zMoZx21T4Lq3bwFRCfTGc7wY9YfcHkdfSTOmFYHaDiJ9nNtrf1KRxpValM80Zk/YyRZN0lXtHAGqKq8qqhv7hg31maxC6oiWZJYvYkn79vuXhEr/ACRpeovgt1SekfmX3i9SNjD0Mm2T8p0rhNehVSovNSDh4HkfAzdGcZcmcq7C3Uf+kdP3vMqIiZkYREQBERAEREAREQBERAEREARE1OcWc1GxpdpWbafgQfE55AcuZOwTxtLdmcISnJRitWzZ166opd2VVAxLMQABzJO6V3nLpZVcadgoc7u1cHV/Ku9upwHgZCs588K9+/vDq0gcVpKTqjkT8zeJ8sJopEne3tEs2EyiMO1du+7p+foZWUcq1bl+0r1XqNzY44eAG5R4DCYsSUZC0dXd1gxTsaZ79XFSeifEfPAeMjpOT2OxOyuiOsmooi8AbcOPKXHkrRPa0sDXNSu3idRf0rt9SZKrHI9GgMKFGlT/AKFVfqBiZvjh5Pmcm3Oqo7QTl8v34FB22blzU207W4YcxTfD1wwmcmYV8d1pU8zTX92l9RNnq67yFLPLekV8/wAFCvmDfjfaVPI0z+zTCuM2bqnte0uAOfZuR6gYToeI9XXeI55b1ivn+TmdhgcDsPI7D6T5Oj73JlKsMK1GnUH41Vv3Ei2VdFVpVxNLXoN+A6y/pbH6ETW8O1yJlWdVS2nFx+ZTMyLHKFSg4qUaj03HeUkHoeY8DJLlzRndW2LIor0xxp46w6odvpjImRhsO+aHFxe5167ar46wakiy82tLW6nfr4dsg/3oP3X0lj2l2lVFqUnV0baGUgg+c5sm3zdzpr2L61BvZPx022o3UcD4jbN8L2tpHJxeUQn2qdn3dPx9DoKJo82M7aN+mtSOrUA9uk3xL4/iXxH03TeSYmmtUVeyuVcnGa0aERE9MBERAEREAREQBETU5zZxU7Gg1aptO5E4s3ADw4k8BPG9FqzOEJTkoxWrZjZ3Z3U8n0sWwaq3/Tp47/xHko5+UpDKuVal1VatXcs7egHBVHBRyjKuVal1WavWbWdvQDgoHADlMSQLLHN+Bc8DgY4aPfJ835ITcZuZqV759WiuCD4qjbEXz4nwG3pNPJ/o7z9Fvq2l0QKOPu6m7UJOOq34STv4dN2MEm9JG/FzthU5VLV/vxJrm1mDb2WDava1h/McA4f0LuT9/GSWAYnRSSWiKNbbO2XFN6sRET01iIiAIiIAiIgCaDOPMm3vgTUTUq8KqYBvzcHHX6TfxPGk9mbK7J1y4oPRlCZz5mV7Bsag16ROC1Vx1TyB+RvA+RM0M6Vr0FqKUdVZWGBVgCCORB3ypc+dHRtta4tAWob2Te1PxHFk+o+oh2U8O8Sz4HNVa1XbtLv6P7EMsL+pQqLVouUdTiGH7eIPEHfLqzLz1S/p6rYJcKPbTgR86c18OH1NGz3sb56FRatFirocVYf82jgRxmuuxwfgTcbgoYqHdJcmdJRNFmhnSl/QDjBai+zVTkeY/Cd48xwm9nQTTWqKVZXKuThJaNCIiemAiIgCIiAedeuqKzuQqqCzE7gAMST5Sh88M52v7g1NopL7NJTwXHeR8zbz5DhJrpZzl1VWxpna2D1cPlx9lPMjE+AHOVbId89XwotOUYTgj6aXN8vd+foJJM2sxK99Sq1kIRVGCa38xhvUHgPxc8Bzww81M3WvrlaK4hB7VRvlUb/M7h4nwl92dmlGmtKkoVEAVVHACY1VcW75G7MsweH0hX7T+X9OcLi3am7U6ilXU4Mp2EEcDPOXZnzmMt8na0sFuVGw7g4Hcb7Hh0lL3Fu1N2p1FKupwZTsII4GYWVuDJeDxkMVDVbNc0T3R9pA7HVtLtvdbqdQ9zkrH5OR7vTdbAM5mlg6PtIHY6tpdt7rdTqHuclY/JyPd6bt1VunZkcvMst4tbalv1Xmi2IgGJLKyIiIAiIgCIiAIiIAnwifYgFRaRMxf4Ym6tl9wT7aD+WTxH4CfQ+B2QOdLVqIdWRwGVgQQdoIIwII5Sis9s1jYXBUYmi+LUmPLipPNccOhB4yFdXw9pFryrHu1eisfaXLxMPNnOB7G4WumJG51+ZTvHXiDzAl+2N6lemlWk2sjgMp8D9/Cc2yx9E2cuq7WNQ+y2L0ceB3unmPaHRucUT0fCxm+E9JD00ecefivwWlERJpVBERAE8L+8WjSerUOCIpdugGPrPeQPS3ljs7VLdT7VZsW/oTAn1Yp6GYzlwxbJGGpd1sa+/9ZVuVcpNc16lep8TsWPhyXoBgPKYkSUaOshfxV6hYY06XvX5Eg+wvm2B6KZzUnJ6F5snGityfKKLMzBza/grVdYYVqmD1OY2eyn5QfUmSWInTSSWiKFbbK2bnLmxIlnzmMt8na0sFuVGw7g4Hcb7Hh0ktieSipLRntN06ZqcHo0c1XFu1N2p1FKupwZTsII4GecuzPnMZb5O1pYLcqNh3BwO432PDpKXuLdqbtTqKVdTgynYQRwMgWVuDLrg8ZDFQ1WzXNE90faQex1bS7b3W6nUPc5Kx+Tke703WwDOZpYOj7SD2OraXbe63U6h7nJWPycj3em7bVbp2ZHLzLLeLW2pb9V5otiIBiTCsiIiAIiIAiIgCIiAJpM8M3RfWr0tnaD26R5OBs8jtB6zdxPGtVozOucq5KceaOaHQqSrAgg4EHeCNhB8Z+7S6alUSrTODowZTyIOIku0pZC7C77ZRglca35xgH9cVbzMhk5slwvQvtNsb6lNcn+s6MyLlRbq3pXCbnUNhyO5l8iCPKZsrjQ9ljFK1ox+E9qnRtjDybA/mljzoQlxRTKTi6PQXSh3fToIiJmRRKS0nZS7bKDqD7NJVpjrhrt9Ww8pdhOE5wyleGtWq1Tvd2f8AUxP3kbEPZI7uSV62yn3L6/wxpceifJXZWRrEe1Wcn8qYov11z5ynAOW/hOjcj2IoW9GiP5aKnooBPrNeHjrLUnZ1bw1KC/6f0/UZkREmlUEREASJZ85jLfJ2tLBblRsO4OB3G+x4dJLYmMoqS0ZtpunTNTg9Gjmq4t2pu1OopV1ODKdhBHAzzl2Z85jLfJ2tLBblRsO4OB3G+x4dJS9xbtTdqdRSrqcGU7CCOBkCytwZdcHjIYqGq2a5onuj7SD2OraXbe63U6h7nJWPycj3em62AZzNLB0faQex1bS7b3W6nUPc5Kx+Tke703bqrdOzI5eZZbxa21LfqvNFsRAMSWVkREQBERAEREAREQCKaTMk9vYVGA9qiRVHQbH/ALST5CUjOlbmgKiNTYYqylT0IwP0M5uubc03em29GKHqpKn9pDxC3TLTklutcq303+P8N7mDlLsMoUGx9l27Juj+yP7tU+Uvic0U6pUhl3qQw6g4j6idI2lwKlNKg3OoYdGAP3mWHezRGzyvScLO/b4f09oiJKK+a/OC47O0uH+Wk7eiMROdgJfmfD4ZOuz/AKTD12feUHIeI5otORr/ADm/E2Oblt2l5bUzuasgPTXBP0BnREoXMJMcpWo/GT6U3P2l9TPD8mRM8l/rFeHn+BERJJwRERAEREASJZ85jLfJ2tLBblRsO4OB3G+x4dJLYmMoqS0ZtpunTNTg9Gjmq4t2pu1OopV1ODKdhBHAzzl2Z85jLfJ2tLBblRsO4OB3G+x4dJS9xbtTdqdRSrqcGU7CCOBkCytwZdcHjIYqGq2a5onuj7SB2OraXbe63U6h7nJWPycj3em62AZzNLB0faQOx1bS7b3W6nUPc5Kx+Tke703bqrdOzI5eZZbxa21LfqvNFsRAMSWVkREQBERAEREASgs+Lbs8o3S/6mt+tQ/+Uv2UhpOXDKdbxWmf/Go+0j4j2Tt5JLS+S8PNEVl+5kXHaZOtW/0lX9Psf4ygpeWjVscmW/hrj0rPNWH9o6Gdr/GL8fJkniIk0qhos+Vxydd//UT6YH7Sg50RnHQ7SzuU+ajUA/Q2E53xkPEc0WnI3/nJeJIMwXwylan8ZHrTcfeXzOeM2bjs722c7hWTHoXAP0JnQ8zw/JkTPI/6xfh5/kRESScEREQBERAEREASJZ85jLfJ2tLBblRsO4OB3G+x4dJLYmMoqS0ZtpunTNTg9Gjmq4t2pu1OopV1ODKdhBHAzzl2Z85jLfJ2tLBblRsO4OB3G+x4dJS9xbtTdqdRSrqcGU7CCOBkCytwZdcHjIYqGq2a5onuj7SD2OraXbe63U6h7nJWPycj3em62AZzNLB0f6Qex1bS7b3W6nUPc5Kx+Tke703bqrdOzI5eZZbxa21LfqvNFsRAMSWVkREQBERAEpDSe2OU6vgtMf8AjB+8u+UJn3c9plG6bk+p+hVT/GR8R7J28kWt7fh5o0MvLRquGTLfx1z61qko2X5mNb6mTrUc6Yb9eL/5TVh/aOhnb/wivHyZvYiJNKofGXEEHcdk5uv7U0qtSkd6OyH8rFftOkpR+krJvY5RqkDBaoFUeY1W/uVvWRsQtkzvZJZpZKHetfh/SLqxBxG8bR14To7Jl6K1ClWG6oiv+pQfvOcJc2irKva2PZE+1RYp+U+2p+pH5Zrw70ehMzqriqjNf8v6kziIk0qoiIgCIiAIiIAiIgCRLPnMZb5O1pYLcqNh3BwO432PDpJbExlFSWjNtN06ZqcHo0c1XFu1N2p1FKupwZTsII4GecuzPnMZb5O1pYLcqNh3BwO432PDpKXuLdqbtTqKVdTgynYQRwMgWVuDLrg8ZDFQ1WzXNE90faQOx1bS7b3W6nUPc5Kx+Tke703WwDOZpYOj7SD2OraXbe63U6h7nJWPycj3em7dVbp2ZHLzLLeLW2pb9V5otiIBiSysiIiAfitVCKzscAoLE+AGJnN95dGrUeq292Zz+Zi33l2aR8q9hk+rgcGq+5X83xf2BpRsh4h7pFoySrSErH12+H9PqoWIUbzsHU7BOkbG2FKlTpjciqg/KoH2lF5jZO7fKFumGxW7RulP2/3AHnL7mWHWzZozyzWUId2r+P8ABERJRXhK/wBL2R9e3pXKjbSbVb+l8AD5MF/VLAmLlPJ63FGpQqfC6lT4YjePEb/KYTjxRaJOFu9BdGzu/Wc4SW6M8ufw16qMcKdYdmfBscUPriv5pGsoWLUKtSjUGDoxVvI7x4Hf5zwBw2jYZzotxepeLa431OD5SR0xE0GZOcYvrRHJHar7FUfiA+Low2+ZHCb+dNPVaooVlcq5uEuaERE9NYiIgCIiAIiIAiIgCRLPnMZb5O1pYLcqNh3BwO432PDpJbExlFSWjNtN06ZqcHo0c1XFu1N2p1FKupwZTsII4GecuzPnMZb5O1pYLcqNh3BwO432PDpKXuLdqbtTqKVdTgynYQRwMgWVuDLrg8ZDFQ1WzXNE90f6Qex1bS7b3W6nUPc5Kx+Tke703WwDOZpYOj7SD2OraXbe63U6h7nJWPycj3em7dVbp2ZHLzLLeLW2pb9V5otiIBmpzpy8tla1K7YFh7NNfmc/COnE+AMlN6LUrkIOclGPNlaaV8udtdLbocUoDb/W2BPoNUdcZB5+61YuzO5JZiWYneSTiT6mKFBnZUQEsxCqBxJOAHqZzZS4nqX3D0qipQXT9ZZeh7JGytdsN/uU8sGc+uoPIyy5rs38kC0tqVuvcXAnmx2sfNiTNjOhXHhikUrGX+nulPp09wiImZEEREArLS1m18N9THJK2Hoj/wCJ/LKznSd3aLVpvSqKGRwVYHiCMDKDzpzdexuGotiV+Km3zKdx6jcfESFfDR8SLXlGL44ehlzXL3fj6HvmZnObC5FQ4mk3s1VHFcfiA+Zd48xxl70K61FV0YMrAMpG0EEYgic1Sd6Os+f4Yi1uW9wx9hj/ACyTuP4CfQ7eJwU2cPZYzXAu1elrXaXPxX4LeifAZ9k0qgiIgCIiAIiIAiIgCIiAJEs+cxlvk7Wlgtyo2HcHA7jfY8OklsTGUVJaM203TpmpwejRzVcW7U3anUUq6nBlOwgjgZ5y7M+cxlvk7Wlgtyo2HcHA7jfY8Okpe4t2pu1OopV1ODKdhBHAyBZW4MuuDxkMVDVbNc0T3R/pB7HVtbtvdbqdQ9zkrH5OR7vTdpc/c6/464wQnsKeK0/xHvOeuGzwA5mRiJ47JOPCexwVULnclv8Au4lgaKM2u0qm8qD2Kfs08eLkbW/KD6t4SH5ByI95XShS3tvbgqj4mPgPqcBxl/5LyaltRShSGCINUfcnmScSfEzZRDV6voQc2xfoq/RR9qXyX5MqIiTipCIiAIiIAmjztzYS/oGm2C1F9qk/yt4/hO4j/wDJvInjSa0ZnXZKuSnF6NHN1/YPQqPRrKVdDgwP/NoI2g8RMeXlnrmWl/T1lwS4Uew/Aj5G/D48PoaUvrF6FRqVZCjqcGU/82jx4zn2VuD8C64LGwxUO6S5omuYukQ22rbXZLUNyPvNPwPNPqOm62qNZXUOjBlIxDAggg7iCN4nNMkOa2e1ewOCHXok4tSY7PEqe4fp4TZXdw7SIWPypWt2VbS7u8viJpM3c8Le+X3L4VMNtJsA48u8PEYzdyYmnuirzrlXLhmtGIiJ6YCIiAIiIAiIgCImpy9nTb2S61eoA3dpr7Tt0Xl4nATxtLdmcISm+GK1ZtXcAEkgAbSTsw8ZS+kjL9vdV1/hkBZPZeuNmvyUDvAfMfLZMbOvP2tfYoPdUP8A41PxeLnvdN3XfIxIdtvFsi0ZdlrofpbH2u5eff8AQT0trdqjrTpqWdjqqo2kk8BFtbNUdadNWZ2OCqoxJPIS5sxcxVsV7Wtg1yw2neEB7q+PNvLdv111ubJ+MxkMLDV7t8kZeZOaK2FH2sDXfA1G/ZF/CPqcT0kkROgkktEUm22Vs3Ob1bERE9NYiIgCIiAIiIAmizpzQo36YVBq1FHsVQNo8D8y+H7TexPGk1ozOuyVclKD0aOe84M2q9jU1K6bD8LjajdDz8DtmqnSV7Y066GnWRXRt6sMR/78ZWmcuiZlxqWDay7+xc+0P6XOw9Gw6mQ50NbxLRhM3hZ2buy+/o/sV0jlSCpII2gg4EHmDwMmOQtKVzQwWvhcIPmOq/6xv/MD1kRurR6TmnVRkcb1YFSPIzymlSceR1baar46TWq/epd2SdJlnXwDVDRblVGqP1jFfUiSehcrUGtTdWXmpDD1E5qnpb3LUzrU3dDzQlT6ib44h9Uci3JK3vXLT37/AGOlYlBW2fF9T+G7rH+rVqf7wZnLpOvx/OQ9adP7ATZ6xEgyyS9cpL5/Yu+JSDaTr8/zkHSnT+4Mw7nPu+qfFd1R/Tq0/wDaBHrEQskvfOS+f2L4q1lQFnZVUbyxAHqZG8q6R7KhiO27Vh3aQ1/7vh+spO5vHqnGrUdzzdmc/Uzxmt4h9ETaskgt7Ja+7b7k4y5pXuK2K2yignP439SMF8hj4yFVqzOxd2ZmO0sxLE9Sdpn4n7oUGdgiKzMdgVQWJ6AbTNEpOXM7FOHqoWkFp+95+JsMiZBrXlTsrdCx7x3Ko5s3AfU+MmGbWiipUwqXrGkm/s1wLnqdyfU9JZ+Tcl0ramKVCmqIOA/cneT4mbYUN7vY5mLzaurs1dqXyX3NLmjmTSsF1v8AqVyPaqEf2oO6v1P7SSIk1JJaIq1ts7ZOc3q2IiJ6axERAEREAREQBERAEREAREQDCypkWjdLqXFJKg4aw2jo29fIyC5Y0PIcWtK5T8FX2h5MNo8wZY8TCUIy5olUYu6j2JafT4FD5SzBvaGOtbs6/NS94PQe0PMTQVaZU6rgqeTAqfQzpeeNxaJUGFREccmAYfWaHh10Z1q88mv/AEhr7tvuc2RL9uMyLKp8VnQ/Kup/twmI2jWwP/bYdKlYf5zD1eRLWd09Yv5fco2JeS6NbAf9sT1qVj/nMq3zGsU+Gzon+oa/+4mPV5B53R0i/l9yhEUscFBJ5DafQTe5OzGva+GpbOo+ap7of3YE+QMvS2sadIYUqdNByRVX9hPeZrDrqyLZnkn7ENPe9fsVpkjQ8NjXdfH8FLZ6uw/YCTrJGb9C0XVt6KJzI2serHafWbGJvjXGPJHJvxl1/ty27ugiImZEEREAREQBERAEREAREQBERAEREAREQBERAEREAREQBERAEREAREQBERAEREAREQBERAEREA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529085" y="3837207"/>
            <a:ext cx="3023617" cy="44045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32" name="Прямоугольник 18431"/>
          <p:cNvSpPr/>
          <p:nvPr/>
        </p:nvSpPr>
        <p:spPr>
          <a:xfrm>
            <a:off x="5189785" y="1890370"/>
            <a:ext cx="2521655" cy="4819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44" name="AutoShape 4" descr="data:image/jpeg;base64,/9j/4AAQSkZJRgABAQAAAQABAAD/2wCEAAkGBhQQEBIQDxAQFBIWFxwUFRUVGBQTGhocGBQVFRgXGRgbHCYgFxkjGhQWHy8gIycpLSwsGB4xQTctQSY3LSkBCQoKDgwOGg8PGjUfHR81KSw1NSkpNSw1LDUsNTUpLC8vLCktLC8sNSwwLCwsLCwpLCwpLCosLCwsLDQsNCwsNf/AABEIAOEA4QMBIgACEQEDEQH/xAAcAAEAAgMBAQEAAAAAAAAAAAAABgcEBQgDAQL/xABAEAACAQIBCQUGBAUDBAMAAAABAgADBBEFBgcSITFBUXETQmGBkSIjMlKhwWKCkrEUQ3KiwmOy8DNEo/FTc9H/xAAaAQEAAgMBAAAAAAAAAAAAAAAABAYCAwUB/8QAMBEAAgIABAMECwEBAQAAAAAAAAECAwQFESESMUEiUWHBExQycZGhsdHh8PEjQjP/2gAMAwEAAhEDEQA/ALxiIgCIiAIiIAiIgCJ4Xl9TooXrVEpoO8xCj68ZCssaW7enittTes3zH3aepGsfSYynGPNkinDW3P8Azjr+95PJ8Jw3yk8paTr2tiFqJRXlTUY/qbE+mEjl5lKrWONatVqH8bM37maHiF0R1q8ktftyS+f2OgLjOC2p/wDUurdf6qiD6YzCfPixG+8oeTY/tKDAiYesPuJayOvrNl+JnzYn/vKHm2H7zMoZx21T4Lq3bwFRCfTGc7wY9YfcHkdfSTOmFYHaDiJ9nNtrf1KRxpValM80Zk/YyRZN0lXtHAGqKq8qqhv7hg31maxC6oiWZJYvYkn79vuXhEr/ACRpeovgt1SekfmX3i9SNjD0Mm2T8p0rhNehVSovNSDh4HkfAzdGcZcmcq7C3Uf+kdP3vMqIiZkYREQBERAEREAREQBERAEREARE1OcWc1GxpdpWbafgQfE55AcuZOwTxtLdmcISnJRitWzZ166opd2VVAxLMQABzJO6V3nLpZVcadgoc7u1cHV/Ku9upwHgZCs588K9+/vDq0gcVpKTqjkT8zeJ8sJopEne3tEs2EyiMO1du+7p+foZWUcq1bl+0r1XqNzY44eAG5R4DCYsSUZC0dXd1gxTsaZ79XFSeifEfPAeMjpOT2OxOyuiOsmooi8AbcOPKXHkrRPa0sDXNSu3idRf0rt9SZKrHI9GgMKFGlT/AKFVfqBiZvjh5Pmcm3Oqo7QTl8v34FB22blzU207W4YcxTfD1wwmcmYV8d1pU8zTX92l9RNnq67yFLPLekV8/wAFCvmDfjfaVPI0z+zTCuM2bqnte0uAOfZuR6gYToeI9XXeI55b1ivn+TmdhgcDsPI7D6T5Oj73JlKsMK1GnUH41Vv3Ei2VdFVpVxNLXoN+A6y/pbH6ETW8O1yJlWdVS2nFx+ZTMyLHKFSg4qUaj03HeUkHoeY8DJLlzRndW2LIor0xxp46w6odvpjImRhsO+aHFxe5167ar46wakiy82tLW6nfr4dsg/3oP3X0lj2l2lVFqUnV0baGUgg+c5sm3zdzpr2L61BvZPx022o3UcD4jbN8L2tpHJxeUQn2qdn3dPx9DoKJo82M7aN+mtSOrUA9uk3xL4/iXxH03TeSYmmtUVeyuVcnGa0aERE9MBERAEREAREQBETU5zZxU7Gg1aptO5E4s3ADw4k8BPG9FqzOEJTkoxWrZjZ3Z3U8n0sWwaq3/Tp47/xHko5+UpDKuVal1VatXcs7egHBVHBRyjKuVal1WavWbWdvQDgoHADlMSQLLHN+Bc8DgY4aPfJ835ITcZuZqV759WiuCD4qjbEXz4nwG3pNPJ/o7z9Fvq2l0QKOPu6m7UJOOq34STv4dN2MEm9JG/FzthU5VLV/vxJrm1mDb2WDava1h/McA4f0LuT9/GSWAYnRSSWiKNbbO2XFN6sRET01iIiAIiIAiIgCaDOPMm3vgTUTUq8KqYBvzcHHX6TfxPGk9mbK7J1y4oPRlCZz5mV7Bsag16ROC1Vx1TyB+RvA+RM0M6Vr0FqKUdVZWGBVgCCORB3ypc+dHRtta4tAWob2Te1PxHFk+o+oh2U8O8Sz4HNVa1XbtLv6P7EMsL+pQqLVouUdTiGH7eIPEHfLqzLz1S/p6rYJcKPbTgR86c18OH1NGz3sb56FRatFirocVYf82jgRxmuuxwfgTcbgoYqHdJcmdJRNFmhnSl/QDjBai+zVTkeY/Cd48xwm9nQTTWqKVZXKuThJaNCIiemAiIgCIiAedeuqKzuQqqCzE7gAMST5Sh88M52v7g1NopL7NJTwXHeR8zbz5DhJrpZzl1VWxpna2D1cPlx9lPMjE+AHOVbId89XwotOUYTgj6aXN8vd+foJJM2sxK99Sq1kIRVGCa38xhvUHgPxc8Bzww81M3WvrlaK4hB7VRvlUb/M7h4nwl92dmlGmtKkoVEAVVHACY1VcW75G7MsweH0hX7T+X9OcLi3am7U6ilXU4Mp2EEcDPOXZnzmMt8na0sFuVGw7g4Hcb7Hh0lL3Fu1N2p1FKupwZTsII4GYWVuDJeDxkMVDVbNc0T3R9pA7HVtLtvdbqdQ9zkrH5OR7vTdbAM5mlg6PtIHY6tpdt7rdTqHuclY/JyPd6bt1VunZkcvMst4tbalv1Xmi2IgGJLKyIiIAiIgCIiAIiIAnwifYgFRaRMxf4Ym6tl9wT7aD+WTxH4CfQ+B2QOdLVqIdWRwGVgQQdoIIwII5Sis9s1jYXBUYmi+LUmPLipPNccOhB4yFdXw9pFryrHu1eisfaXLxMPNnOB7G4WumJG51+ZTvHXiDzAl+2N6lemlWk2sjgMp8D9/Cc2yx9E2cuq7WNQ+y2L0ceB3unmPaHRucUT0fCxm+E9JD00ecefivwWlERJpVBERAE8L+8WjSerUOCIpdugGPrPeQPS3ljs7VLdT7VZsW/oTAn1Yp6GYzlwxbJGGpd1sa+/9ZVuVcpNc16lep8TsWPhyXoBgPKYkSUaOshfxV6hYY06XvX5Eg+wvm2B6KZzUnJ6F5snGityfKKLMzBza/grVdYYVqmD1OY2eyn5QfUmSWInTSSWiKFbbK2bnLmxIlnzmMt8na0sFuVGw7g4Hcb7Hh0ktieSipLRntN06ZqcHo0c1XFu1N2p1FKupwZTsII4GecuzPnMZb5O1pYLcqNh3BwO432PDpKXuLdqbtTqKVdTgynYQRwMgWVuDLrg8ZDFQ1WzXNE90faQex1bS7b3W6nUPc5Kx+Tke703WwDOZpYOj7SD2OraXbe63U6h7nJWPycj3em7bVbp2ZHLzLLeLW2pb9V5otiIBiTCsiIiAIiIAiIgCIiAJpM8M3RfWr0tnaD26R5OBs8jtB6zdxPGtVozOucq5KceaOaHQqSrAgg4EHeCNhB8Z+7S6alUSrTODowZTyIOIku0pZC7C77ZRglca35xgH9cVbzMhk5slwvQvtNsb6lNcn+s6MyLlRbq3pXCbnUNhyO5l8iCPKZsrjQ9ljFK1ox+E9qnRtjDybA/mljzoQlxRTKTi6PQXSh3fToIiJmRRKS0nZS7bKDqD7NJVpjrhrt9Ww8pdhOE5wyleGtWq1Tvd2f8AUxP3kbEPZI7uSV62yn3L6/wxpceifJXZWRrEe1Wcn8qYov11z5ynAOW/hOjcj2IoW9GiP5aKnooBPrNeHjrLUnZ1bw1KC/6f0/UZkREmlUEREASJZ85jLfJ2tLBblRsO4OB3G+x4dJLYmMoqS0ZtpunTNTg9Gjmq4t2pu1OopV1ODKdhBHAzzl2Z85jLfJ2tLBblRsO4OB3G+x4dJS9xbtTdqdRSrqcGU7CCOBkCytwZdcHjIYqGq2a5onuj7SD2OraXbe63U6h7nJWPycj3em62AZzNLB0faQex1bS7b3W6nUPc5Kx+Tke703bqrdOzI5eZZbxa21LfqvNFsRAMSWVkREQBERAEREAREQCKaTMk9vYVGA9qiRVHQbH/ALST5CUjOlbmgKiNTYYqylT0IwP0M5uubc03em29GKHqpKn9pDxC3TLTklutcq303+P8N7mDlLsMoUGx9l27Juj+yP7tU+Uvic0U6pUhl3qQw6g4j6idI2lwKlNKg3OoYdGAP3mWHezRGzyvScLO/b4f09oiJKK+a/OC47O0uH+Wk7eiMROdgJfmfD4ZOuz/AKTD12feUHIeI5otORr/ADm/E2Oblt2l5bUzuasgPTXBP0BnREoXMJMcpWo/GT6U3P2l9TPD8mRM8l/rFeHn+BERJJwRERAEREASJZ85jLfJ2tLBblRsO4OB3G+x4dJLYmMoqS0ZtpunTNTg9Gjmq4t2pu1OopV1ODKdhBHAzzl2Z85jLfJ2tLBblRsO4OB3G+x4dJS9xbtTdqdRSrqcGU7CCOBkCytwZdcHjIYqGq2a5onuj7SB2OraXbe63U6h7nJWPycj3em62AZzNLB0faQOx1bS7b3W6nUPc5Kx+Tke703bqrdOzI5eZZbxa21LfqvNFsRAMSWVkREQBERAEREASgs+Lbs8o3S/6mt+tQ/+Uv2UhpOXDKdbxWmf/Go+0j4j2Tt5JLS+S8PNEVl+5kXHaZOtW/0lX9Psf4ygpeWjVscmW/hrj0rPNWH9o6Gdr/GL8fJkniIk0qhos+Vxydd//UT6YH7Sg50RnHQ7SzuU+ajUA/Q2E53xkPEc0WnI3/nJeJIMwXwylan8ZHrTcfeXzOeM2bjs722c7hWTHoXAP0JnQ8zw/JkTPI/6xfh5/kRESScEREQBERAEREASJZ85jLfJ2tLBblRsO4OB3G+x4dJLYmMoqS0ZtpunTNTg9Gjmq4t2pu1OopV1ODKdhBHAzzl2Z85jLfJ2tLBblRsO4OB3G+x4dJS9xbtTdqdRSrqcGU7CCOBkCytwZdcHjIYqGq2a5onuj7SD2OraXbe63U6h7nJWPycj3em62AZzNLB0f6Qex1bS7b3W6nUPc5Kx+Tke703bqrdOzI5eZZbxa21LfqvNFsRAMSWVkREQBERAEpDSe2OU6vgtMf8AjB+8u+UJn3c9plG6bk+p+hVT/GR8R7J28kWt7fh5o0MvLRquGTLfx1z61qko2X5mNb6mTrUc6Yb9eL/5TVh/aOhnb/wivHyZvYiJNKofGXEEHcdk5uv7U0qtSkd6OyH8rFftOkpR+krJvY5RqkDBaoFUeY1W/uVvWRsQtkzvZJZpZKHetfh/SLqxBxG8bR14To7Jl6K1ClWG6oiv+pQfvOcJc2irKva2PZE+1RYp+U+2p+pH5Zrw70ehMzqriqjNf8v6kziIk0qoiIgCIiAIiIAiIgCRLPnMZb5O1pYLcqNh3BwO432PDpJbExlFSWjNtN06ZqcHo0c1XFu1N2p1FKupwZTsII4GecuzPnMZb5O1pYLcqNh3BwO432PDpKXuLdqbtTqKVdTgynYQRwMgWVuDLrg8ZDFQ1WzXNE90faQOx1bS7b3W6nUPc5Kx+Tke703WwDOZpYOj7SD2OraXbe63U6h7nJWPycj3em7dVbp2ZHLzLLeLW2pb9V5otiIBiSysiIiAfitVCKzscAoLE+AGJnN95dGrUeq292Zz+Zi33l2aR8q9hk+rgcGq+5X83xf2BpRsh4h7pFoySrSErH12+H9PqoWIUbzsHU7BOkbG2FKlTpjciqg/KoH2lF5jZO7fKFumGxW7RulP2/3AHnL7mWHWzZozyzWUId2r+P8ABERJRXhK/wBL2R9e3pXKjbSbVb+l8AD5MF/VLAmLlPJ63FGpQqfC6lT4YjePEb/KYTjxRaJOFu9BdGzu/Wc4SW6M8ufw16qMcKdYdmfBscUPriv5pGsoWLUKtSjUGDoxVvI7x4Hf5zwBw2jYZzotxepeLa431OD5SR0xE0GZOcYvrRHJHar7FUfiA+Low2+ZHCb+dNPVaooVlcq5uEuaERE9NYiIgCIiAIiIAiIgCRLPnMZb5O1pYLcqNh3BwO432PDpJbExlFSWjNtN06ZqcHo0c1XFu1N2p1FKupwZTsII4GecuzPnMZb5O1pYLcqNh3BwO432PDpKXuLdqbtTqKVdTgynYQRwMgWVuDLrg8ZDFQ1WzXNE90f6Qex1bS7b3W6nUPc5Kx+Tke703WwDOZpYOj7SD2OraXbe63U6h7nJWPycj3em7dVbp2ZHLzLLeLW2pb9V5otiIBmpzpy8tla1K7YFh7NNfmc/COnE+AMlN6LUrkIOclGPNlaaV8udtdLbocUoDb/W2BPoNUdcZB5+61YuzO5JZiWYneSTiT6mKFBnZUQEsxCqBxJOAHqZzZS4nqX3D0qipQXT9ZZeh7JGytdsN/uU8sGc+uoPIyy5rs38kC0tqVuvcXAnmx2sfNiTNjOhXHhikUrGX+nulPp09wiImZEEREArLS1m18N9THJK2Hoj/wCJ/LKznSd3aLVpvSqKGRwVYHiCMDKDzpzdexuGotiV+Km3zKdx6jcfESFfDR8SLXlGL44ehlzXL3fj6HvmZnObC5FQ4mk3s1VHFcfiA+Zd48xxl70K61FV0YMrAMpG0EEYgic1Sd6Os+f4Yi1uW9wx9hj/ACyTuP4CfQ7eJwU2cPZYzXAu1elrXaXPxX4LeifAZ9k0qgiIgCIiAIiIAiIgCIiAJEs+cxlvk7Wlgtyo2HcHA7jfY8OklsTGUVJaM203TpmpwejRzVcW7U3anUUq6nBlOwgjgZ5y7M+cxlvk7Wlgtyo2HcHA7jfY8Okpe4t2pu1OopV1ODKdhBHAyBZW4MuuDxkMVDVbNc0T3R/pB7HVtbtvdbqdQ9zkrH5OR7vTdpc/c6/464wQnsKeK0/xHvOeuGzwA5mRiJ47JOPCexwVULnclv8Au4lgaKM2u0qm8qD2Kfs08eLkbW/KD6t4SH5ByI95XShS3tvbgqj4mPgPqcBxl/5LyaltRShSGCINUfcnmScSfEzZRDV6voQc2xfoq/RR9qXyX5MqIiTipCIiAIiIAmjztzYS/oGm2C1F9qk/yt4/hO4j/wDJvInjSa0ZnXZKuSnF6NHN1/YPQqPRrKVdDgwP/NoI2g8RMeXlnrmWl/T1lwS4Uew/Aj5G/D48PoaUvrF6FRqVZCjqcGU/82jx4zn2VuD8C64LGwxUO6S5omuYukQ22rbXZLUNyPvNPwPNPqOm62qNZXUOjBlIxDAggg7iCN4nNMkOa2e1ewOCHXok4tSY7PEqe4fp4TZXdw7SIWPypWt2VbS7u8viJpM3c8Le+X3L4VMNtJsA48u8PEYzdyYmnuirzrlXLhmtGIiJ6YCIiAIiIAiIgCImpy9nTb2S61eoA3dpr7Tt0Xl4nATxtLdmcISm+GK1ZtXcAEkgAbSTsw8ZS+kjL9vdV1/hkBZPZeuNmvyUDvAfMfLZMbOvP2tfYoPdUP8A41PxeLnvdN3XfIxIdtvFsi0ZdlrofpbH2u5eff8AQT0trdqjrTpqWdjqqo2kk8BFtbNUdadNWZ2OCqoxJPIS5sxcxVsV7Wtg1yw2neEB7q+PNvLdv111ubJ+MxkMLDV7t8kZeZOaK2FH2sDXfA1G/ZF/CPqcT0kkROgkktEUm22Vs3Ob1bERE9NYiIgCIiAIiIAmizpzQo36YVBq1FHsVQNo8D8y+H7TexPGk1ozOuyVclKD0aOe84M2q9jU1K6bD8LjajdDz8DtmqnSV7Y066GnWRXRt6sMR/78ZWmcuiZlxqWDay7+xc+0P6XOw9Gw6mQ50NbxLRhM3hZ2buy+/o/sV0jlSCpII2gg4EHmDwMmOQtKVzQwWvhcIPmOq/6xv/MD1kRurR6TmnVRkcb1YFSPIzymlSceR1baar46TWq/epd2SdJlnXwDVDRblVGqP1jFfUiSehcrUGtTdWXmpDD1E5qnpb3LUzrU3dDzQlT6ib44h9Uci3JK3vXLT37/AGOlYlBW2fF9T+G7rH+rVqf7wZnLpOvx/OQ9adP7ATZ6xEgyyS9cpL5/Yu+JSDaTr8/zkHSnT+4Mw7nPu+qfFd1R/Tq0/wDaBHrEQskvfOS+f2L4q1lQFnZVUbyxAHqZG8q6R7KhiO27Vh3aQ1/7vh+spO5vHqnGrUdzzdmc/Uzxmt4h9ETaskgt7Ja+7b7k4y5pXuK2K2yignP439SMF8hj4yFVqzOxd2ZmO0sxLE9Sdpn4n7oUGdgiKzMdgVQWJ6AbTNEpOXM7FOHqoWkFp+95+JsMiZBrXlTsrdCx7x3Ko5s3AfU+MmGbWiipUwqXrGkm/s1wLnqdyfU9JZ+Tcl0ramKVCmqIOA/cneT4mbYUN7vY5mLzaurs1dqXyX3NLmjmTSsF1v8AqVyPaqEf2oO6v1P7SSIk1JJaIq1ts7ZOc3q2IiJ6axERAEREAREQBERAEREAREQDCypkWjdLqXFJKg4aw2jo29fIyC5Y0PIcWtK5T8FX2h5MNo8wZY8TCUIy5olUYu6j2JafT4FD5SzBvaGOtbs6/NS94PQe0PMTQVaZU6rgqeTAqfQzpeeNxaJUGFREccmAYfWaHh10Z1q88mv/AEhr7tvuc2RL9uMyLKp8VnQ/Kup/twmI2jWwP/bYdKlYf5zD1eRLWd09Yv5fco2JeS6NbAf9sT1qVj/nMq3zGsU+Gzon+oa/+4mPV5B53R0i/l9yhEUscFBJ5DafQTe5OzGva+GpbOo+ap7of3YE+QMvS2sadIYUqdNByRVX9hPeZrDrqyLZnkn7ENPe9fsVpkjQ8NjXdfH8FLZ6uw/YCTrJGb9C0XVt6KJzI2serHafWbGJvjXGPJHJvxl1/ty27ugiImZEEREAREQBERAEREAREQBERAEREAREQBERAEREAREQBERAEREAREQBERAEREAREQBERAEREA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50621" y="2863334"/>
            <a:ext cx="2749297" cy="45661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253743" y="1890370"/>
            <a:ext cx="2220977" cy="4819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image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42090" y="1890370"/>
            <a:ext cx="2476707" cy="58571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image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38968" y="2826260"/>
            <a:ext cx="3033670" cy="585719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image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69584" y="4712400"/>
            <a:ext cx="724955" cy="466249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image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17432" y="3806727"/>
            <a:ext cx="3307990" cy="58571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image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725422" y="3004921"/>
            <a:ext cx="3033670" cy="58571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image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479212" y="3926984"/>
            <a:ext cx="2337194" cy="585719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image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069446" y="1890370"/>
            <a:ext cx="2804554" cy="58571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Прямоугольник 4"/>
          <p:cNvSpPr/>
          <p:nvPr/>
        </p:nvSpPr>
        <p:spPr>
          <a:xfrm>
            <a:off x="1529085" y="3867687"/>
            <a:ext cx="3104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/>
              <a:t>организационно-технические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00348" y="3048000"/>
            <a:ext cx="2928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/>
              <a:t>лечебно-профилактические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30406" y="1931892"/>
            <a:ext cx="2717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/>
              <a:t>санитарно-гигиенические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12793" y="1930294"/>
            <a:ext cx="1148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/>
              <a:t>правовые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393092" y="4722560"/>
            <a:ext cx="701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/>
              <a:t>иные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50621" y="2863334"/>
            <a:ext cx="2830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/>
              <a:t>социально-экономические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99551" y="3990971"/>
            <a:ext cx="2108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/>
              <a:t>реабилитационные </a:t>
            </a:r>
          </a:p>
        </p:txBody>
      </p:sp>
    </p:spTree>
    <p:extLst>
      <p:ext uri="{BB962C8B-B14F-4D97-AF65-F5344CB8AC3E}">
        <p14:creationId xmlns:p14="http://schemas.microsoft.com/office/powerpoint/2010/main" val="4238215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7127193"/>
          </a:xfrm>
          <a:prstGeom prst="rect">
            <a:avLst/>
          </a:prstGeom>
        </p:spPr>
      </p:pic>
      <p:pic>
        <p:nvPicPr>
          <p:cNvPr id="16" name="Изображение 15" descr="Снимок экрана 2016-08-24 в 11.07.46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0"/>
          <a:stretch/>
        </p:blipFill>
        <p:spPr>
          <a:xfrm>
            <a:off x="213645" y="232129"/>
            <a:ext cx="8745005" cy="975992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2738059" y="423654"/>
            <a:ext cx="12357" cy="5807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Номер слайда 1"/>
          <p:cNvSpPr txBox="1">
            <a:spLocks/>
          </p:cNvSpPr>
          <p:nvPr/>
        </p:nvSpPr>
        <p:spPr bwMode="auto">
          <a:xfrm>
            <a:off x="6653817" y="435279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algn="r"/>
            <a:fld id="{59004559-CCD2-4957-BC49-9F2E1C32210F}" type="slidenum">
              <a:rPr kumimoji="0" lang="en-US" sz="2000">
                <a:solidFill>
                  <a:srgbClr val="26BC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11</a:t>
            </a:fld>
            <a:endParaRPr kumimoji="0" lang="en-US" sz="2000" dirty="0">
              <a:solidFill>
                <a:srgbClr val="26BC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2960914" y="470273"/>
            <a:ext cx="5725886" cy="670560"/>
          </a:xfrm>
        </p:spPr>
        <p:txBody>
          <a:bodyPr/>
          <a:lstStyle/>
          <a:p>
            <a:r>
              <a:rPr lang="ru-RU" sz="1800" dirty="0">
                <a:solidFill>
                  <a:schemeClr val="bg1"/>
                </a:solidFill>
              </a:rPr>
              <a:t>ПОНЯТИЕ «ОХРАНА ТРУДА» </a:t>
            </a:r>
            <a:br>
              <a:rPr lang="ru-RU" sz="1800" dirty="0">
                <a:solidFill>
                  <a:schemeClr val="bg1"/>
                </a:solidFill>
              </a:rPr>
            </a:b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02202" y="2375479"/>
            <a:ext cx="3879475" cy="294427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accent3"/>
                </a:solidFill>
              </a:rPr>
              <a:t>Социальной сущностью  </a:t>
            </a:r>
            <a:r>
              <a:rPr lang="ru-RU" sz="1800" dirty="0">
                <a:solidFill>
                  <a:srgbClr val="FFFFFF"/>
                </a:solidFill>
              </a:rPr>
              <a:t>охраны</a:t>
            </a:r>
            <a:r>
              <a:rPr lang="ru-RU" sz="1800" dirty="0"/>
              <a:t> </a:t>
            </a:r>
            <a:r>
              <a:rPr lang="ru-RU" sz="1800" dirty="0">
                <a:solidFill>
                  <a:schemeClr val="bg1"/>
                </a:solidFill>
              </a:rPr>
              <a:t>труда является поддержание здоровья и трудоспособности экономически активного населения на максимально возможном уровне, а так же социальная защита пострадавших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solidFill>
                  <a:schemeClr val="bg1"/>
                </a:solidFill>
              </a:rPr>
              <a:t>на производстве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solidFill>
                  <a:schemeClr val="bg1"/>
                </a:solidFill>
              </a:rPr>
              <a:t>и членов их семей</a:t>
            </a:r>
          </a:p>
          <a:p>
            <a:pPr marL="0" indent="0">
              <a:buNone/>
            </a:pPr>
            <a:endParaRPr lang="ru-RU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8443" name="AutoShape 2" descr="data:image/jpeg;base64,/9j/4AAQSkZJRgABAQAAAQABAAD/2wCEAAkGBhQQEBIQDxAQFBIWFxwUFRUVGBQTGhocGBQVFRgXGRgbHCYgFxkjGhQWHy8gIycpLSwsGB4xQTctQSY3LSkBCQoKDgwOGg8PGjUfHR81KSw1NSkpNSw1LDUsNTUpLC8vLCktLC8sNSwwLCwsLCwpLCwpLCosLCwsLDQsNCwsNf/AABEIAOEA4QMBIgACEQEDEQH/xAAcAAEAAgMBAQEAAAAAAAAAAAAABgcEBQgDAQL/xABAEAACAQIBCQUGBAUDBAMAAAABAgADBBEFBgcSITFBUXETQmGBkSIjMlKhwWKCkrEUQ3KiwmOy8DNEo/FTc9H/xAAaAQEAAgMBAAAAAAAAAAAAAAAABAYCAwUB/8QAMBEAAgIABAMECwEBAQAAAAAAAAECAwQFESESMUEiUWHBExQycZGhsdHh8PEjQjP/2gAMAwEAAhEDEQA/ALxiIgCIiAIiIAiIgCJ4Xl9TooXrVEpoO8xCj68ZCssaW7enittTes3zH3aepGsfSYynGPNkinDW3P8Azjr+95PJ8Jw3yk8paTr2tiFqJRXlTUY/qbE+mEjl5lKrWONatVqH8bM37maHiF0R1q8ktftyS+f2OgLjOC2p/wDUurdf6qiD6YzCfPixG+8oeTY/tKDAiYesPuJayOvrNl+JnzYn/vKHm2H7zMoZx21T4Lq3bwFRCfTGc7wY9YfcHkdfSTOmFYHaDiJ9nNtrf1KRxpValM80Zk/YyRZN0lXtHAGqKq8qqhv7hg31maxC6oiWZJYvYkn79vuXhEr/ACRpeovgt1SekfmX3i9SNjD0Mm2T8p0rhNehVSovNSDh4HkfAzdGcZcmcq7C3Uf+kdP3vMqIiZkYREQBERAEREAREQBERAEREARE1OcWc1GxpdpWbafgQfE55AcuZOwTxtLdmcISnJRitWzZ166opd2VVAxLMQABzJO6V3nLpZVcadgoc7u1cHV/Ku9upwHgZCs588K9+/vDq0gcVpKTqjkT8zeJ8sJopEne3tEs2EyiMO1du+7p+foZWUcq1bl+0r1XqNzY44eAG5R4DCYsSUZC0dXd1gxTsaZ79XFSeifEfPAeMjpOT2OxOyuiOsmooi8AbcOPKXHkrRPa0sDXNSu3idRf0rt9SZKrHI9GgMKFGlT/AKFVfqBiZvjh5Pmcm3Oqo7QTl8v34FB22blzU207W4YcxTfD1wwmcmYV8d1pU8zTX92l9RNnq67yFLPLekV8/wAFCvmDfjfaVPI0z+zTCuM2bqnte0uAOfZuR6gYToeI9XXeI55b1ivn+TmdhgcDsPI7D6T5Oj73JlKsMK1GnUH41Vv3Ei2VdFVpVxNLXoN+A6y/pbH6ETW8O1yJlWdVS2nFx+ZTMyLHKFSg4qUaj03HeUkHoeY8DJLlzRndW2LIor0xxp46w6odvpjImRhsO+aHFxe5167ar46wakiy82tLW6nfr4dsg/3oP3X0lj2l2lVFqUnV0baGUgg+c5sm3zdzpr2L61BvZPx022o3UcD4jbN8L2tpHJxeUQn2qdn3dPx9DoKJo82M7aN+mtSOrUA9uk3xL4/iXxH03TeSYmmtUVeyuVcnGa0aERE9MBERAEREAREQBETU5zZxU7Gg1aptO5E4s3ADw4k8BPG9FqzOEJTkoxWrZjZ3Z3U8n0sWwaq3/Tp47/xHko5+UpDKuVal1VatXcs7egHBVHBRyjKuVal1WavWbWdvQDgoHADlMSQLLHN+Bc8DgY4aPfJ835ITcZuZqV759WiuCD4qjbEXz4nwG3pNPJ/o7z9Fvq2l0QKOPu6m7UJOOq34STv4dN2MEm9JG/FzthU5VLV/vxJrm1mDb2WDava1h/McA4f0LuT9/GSWAYnRSSWiKNbbO2XFN6sRET01iIiAIiIAiIgCaDOPMm3vgTUTUq8KqYBvzcHHX6TfxPGk9mbK7J1y4oPRlCZz5mV7Bsag16ROC1Vx1TyB+RvA+RM0M6Vr0FqKUdVZWGBVgCCORB3ypc+dHRtta4tAWob2Te1PxHFk+o+oh2U8O8Sz4HNVa1XbtLv6P7EMsL+pQqLVouUdTiGH7eIPEHfLqzLz1S/p6rYJcKPbTgR86c18OH1NGz3sb56FRatFirocVYf82jgRxmuuxwfgTcbgoYqHdJcmdJRNFmhnSl/QDjBai+zVTkeY/Cd48xwm9nQTTWqKVZXKuThJaNCIiemAiIgCIiAedeuqKzuQqqCzE7gAMST5Sh88M52v7g1NopL7NJTwXHeR8zbz5DhJrpZzl1VWxpna2D1cPlx9lPMjE+AHOVbId89XwotOUYTgj6aXN8vd+foJJM2sxK99Sq1kIRVGCa38xhvUHgPxc8Bzww81M3WvrlaK4hB7VRvlUb/M7h4nwl92dmlGmtKkoVEAVVHACY1VcW75G7MsweH0hX7T+X9OcLi3am7U6ilXU4Mp2EEcDPOXZnzmMt8na0sFuVGw7g4Hcb7Hh0lL3Fu1N2p1FKupwZTsII4GYWVuDJeDxkMVDVbNc0T3R9pA7HVtLtvdbqdQ9zkrH5OR7vTdbAM5mlg6PtIHY6tpdt7rdTqHuclY/JyPd6bt1VunZkcvMst4tbalv1Xmi2IgGJLKyIiIAiIgCIiAIiIAnwifYgFRaRMxf4Ym6tl9wT7aD+WTxH4CfQ+B2QOdLVqIdWRwGVgQQdoIIwII5Sis9s1jYXBUYmi+LUmPLipPNccOhB4yFdXw9pFryrHu1eisfaXLxMPNnOB7G4WumJG51+ZTvHXiDzAl+2N6lemlWk2sjgMp8D9/Cc2yx9E2cuq7WNQ+y2L0ceB3unmPaHRucUT0fCxm+E9JD00ecefivwWlERJpVBERAE8L+8WjSerUOCIpdugGPrPeQPS3ljs7VLdT7VZsW/oTAn1Yp6GYzlwxbJGGpd1sa+/9ZVuVcpNc16lep8TsWPhyXoBgPKYkSUaOshfxV6hYY06XvX5Eg+wvm2B6KZzUnJ6F5snGityfKKLMzBza/grVdYYVqmD1OY2eyn5QfUmSWInTSSWiKFbbK2bnLmxIlnzmMt8na0sFuVGw7g4Hcb7Hh0ktieSipLRntN06ZqcHo0c1XFu1N2p1FKupwZTsII4GecuzPnMZb5O1pYLcqNh3BwO432PDpKXuLdqbtTqKVdTgynYQRwMgWVuDLrg8ZDFQ1WzXNE90faQex1bS7b3W6nUPc5Kx+Tke703WwDOZpYOj7SD2OraXbe63U6h7nJWPycj3em7bVbp2ZHLzLLeLW2pb9V5otiIBiTCsiIiAIiIAiIgCIiAJpM8M3RfWr0tnaD26R5OBs8jtB6zdxPGtVozOucq5KceaOaHQqSrAgg4EHeCNhB8Z+7S6alUSrTODowZTyIOIku0pZC7C77ZRglca35xgH9cVbzMhk5slwvQvtNsb6lNcn+s6MyLlRbq3pXCbnUNhyO5l8iCPKZsrjQ9ljFK1ox+E9qnRtjDybA/mljzoQlxRTKTi6PQXSh3fToIiJmRRKS0nZS7bKDqD7NJVpjrhrt9Ww8pdhOE5wyleGtWq1Tvd2f8AUxP3kbEPZI7uSV62yn3L6/wxpceifJXZWRrEe1Wcn8qYov11z5ynAOW/hOjcj2IoW9GiP5aKnooBPrNeHjrLUnZ1bw1KC/6f0/UZkREmlUEREASJZ85jLfJ2tLBblRsO4OB3G+x4dJLYmMoqS0ZtpunTNTg9Gjmq4t2pu1OopV1ODKdhBHAzzl2Z85jLfJ2tLBblRsO4OB3G+x4dJS9xbtTdqdRSrqcGU7CCOBkCytwZdcHjIYqGq2a5onuj7SD2OraXbe63U6h7nJWPycj3em62AZzNLB0faQex1bS7b3W6nUPc5Kx+Tke703bqrdOzI5eZZbxa21LfqvNFsRAMSWVkREQBERAEREAREQCKaTMk9vYVGA9qiRVHQbH/ALST5CUjOlbmgKiNTYYqylT0IwP0M5uubc03em29GKHqpKn9pDxC3TLTklutcq303+P8N7mDlLsMoUGx9l27Juj+yP7tU+Uvic0U6pUhl3qQw6g4j6idI2lwKlNKg3OoYdGAP3mWHezRGzyvScLO/b4f09oiJKK+a/OC47O0uH+Wk7eiMROdgJfmfD4ZOuz/AKTD12feUHIeI5otORr/ADm/E2Oblt2l5bUzuasgPTXBP0BnREoXMJMcpWo/GT6U3P2l9TPD8mRM8l/rFeHn+BERJJwRERAEREASJZ85jLfJ2tLBblRsO4OB3G+x4dJLYmMoqS0ZtpunTNTg9Gjmq4t2pu1OopV1ODKdhBHAzzl2Z85jLfJ2tLBblRsO4OB3G+x4dJS9xbtTdqdRSrqcGU7CCOBkCytwZdcHjIYqGq2a5onuj7SB2OraXbe63U6h7nJWPycj3em62AZzNLB0faQOx1bS7b3W6nUPc5Kx+Tke703bqrdOzI5eZZbxa21LfqvNFsRAMSWVkREQBERAEREASgs+Lbs8o3S/6mt+tQ/+Uv2UhpOXDKdbxWmf/Go+0j4j2Tt5JLS+S8PNEVl+5kXHaZOtW/0lX9Psf4ygpeWjVscmW/hrj0rPNWH9o6Gdr/GL8fJkniIk0qhos+Vxydd//UT6YH7Sg50RnHQ7SzuU+ajUA/Q2E53xkPEc0WnI3/nJeJIMwXwylan8ZHrTcfeXzOeM2bjs722c7hWTHoXAP0JnQ8zw/JkTPI/6xfh5/kRESScEREQBERAEREASJZ85jLfJ2tLBblRsO4OB3G+x4dJLYmMoqS0ZtpunTNTg9Gjmq4t2pu1OopV1ODKdhBHAzzl2Z85jLfJ2tLBblRsO4OB3G+x4dJS9xbtTdqdRSrqcGU7CCOBkCytwZdcHjIYqGq2a5onuj7SD2OraXbe63U6h7nJWPycj3em62AZzNLB0f6Qex1bS7b3W6nUPc5Kx+Tke703bqrdOzI5eZZbxa21LfqvNFsRAMSWVkREQBERAEpDSe2OU6vgtMf8AjB+8u+UJn3c9plG6bk+p+hVT/GR8R7J28kWt7fh5o0MvLRquGTLfx1z61qko2X5mNb6mTrUc6Yb9eL/5TVh/aOhnb/wivHyZvYiJNKofGXEEHcdk5uv7U0qtSkd6OyH8rFftOkpR+krJvY5RqkDBaoFUeY1W/uVvWRsQtkzvZJZpZKHetfh/SLqxBxG8bR14To7Jl6K1ClWG6oiv+pQfvOcJc2irKva2PZE+1RYp+U+2p+pH5Zrw70ehMzqriqjNf8v6kziIk0qoiIgCIiAIiIAiIgCRLPnMZb5O1pYLcqNh3BwO432PDpJbExlFSWjNtN06ZqcHo0c1XFu1N2p1FKupwZTsII4GecuzPnMZb5O1pYLcqNh3BwO432PDpKXuLdqbtTqKVdTgynYQRwMgWVuDLrg8ZDFQ1WzXNE90faQOx1bS7b3W6nUPc5Kx+Tke703WwDOZpYOj7SD2OraXbe63U6h7nJWPycj3em7dVbp2ZHLzLLeLW2pb9V5otiIBiSysiIiAfitVCKzscAoLE+AGJnN95dGrUeq292Zz+Zi33l2aR8q9hk+rgcGq+5X83xf2BpRsh4h7pFoySrSErH12+H9PqoWIUbzsHU7BOkbG2FKlTpjciqg/KoH2lF5jZO7fKFumGxW7RulP2/3AHnL7mWHWzZozyzWUId2r+P8ABERJRXhK/wBL2R9e3pXKjbSbVb+l8AD5MF/VLAmLlPJ63FGpQqfC6lT4YjePEb/KYTjxRaJOFu9BdGzu/Wc4SW6M8ufw16qMcKdYdmfBscUPriv5pGsoWLUKtSjUGDoxVvI7x4Hf5zwBw2jYZzotxepeLa431OD5SR0xE0GZOcYvrRHJHar7FUfiA+Low2+ZHCb+dNPVaooVlcq5uEuaERE9NYiIgCIiAIiIAiIgCRLPnMZb5O1pYLcqNh3BwO432PDpJbExlFSWjNtN06ZqcHo0c1XFu1N2p1FKupwZTsII4GecuzPnMZb5O1pYLcqNh3BwO432PDpKXuLdqbtTqKVdTgynYQRwMgWVuDLrg8ZDFQ1WzXNE90f6Qex1bS7b3W6nUPc5Kx+Tke703WwDOZpYOj7SD2OraXbe63U6h7nJWPycj3em7dVbp2ZHLzLLeLW2pb9V5otiIBmpzpy8tla1K7YFh7NNfmc/COnE+AMlN6LUrkIOclGPNlaaV8udtdLbocUoDb/W2BPoNUdcZB5+61YuzO5JZiWYneSTiT6mKFBnZUQEsxCqBxJOAHqZzZS4nqX3D0qipQXT9ZZeh7JGytdsN/uU8sGc+uoPIyy5rs38kC0tqVuvcXAnmx2sfNiTNjOhXHhikUrGX+nulPp09wiImZEEREArLS1m18N9THJK2Hoj/wCJ/LKznSd3aLVpvSqKGRwVYHiCMDKDzpzdexuGotiV+Km3zKdx6jcfESFfDR8SLXlGL44ehlzXL3fj6HvmZnObC5FQ4mk3s1VHFcfiA+Zd48xxl70K61FV0YMrAMpG0EEYgic1Sd6Os+f4Yi1uW9wx9hj/ACyTuP4CfQ7eJwU2cPZYzXAu1elrXaXPxX4LeifAZ9k0qgiIgCIiAIiIAiIgCIiAJEs+cxlvk7Wlgtyo2HcHA7jfY8OklsTGUVJaM203TpmpwejRzVcW7U3anUUq6nBlOwgjgZ5y7M+cxlvk7Wlgtyo2HcHA7jfY8Okpe4t2pu1OopV1ODKdhBHAyBZW4MuuDxkMVDVbNc0T3R/pB7HVtbtvdbqdQ9zkrH5OR7vTdpc/c6/464wQnsKeK0/xHvOeuGzwA5mRiJ47JOPCexwVULnclv8Au4lgaKM2u0qm8qD2Kfs08eLkbW/KD6t4SH5ByI95XShS3tvbgqj4mPgPqcBxl/5LyaltRShSGCINUfcnmScSfEzZRDV6voQc2xfoq/RR9qXyX5MqIiTipCIiAIiIAmjztzYS/oGm2C1F9qk/yt4/hO4j/wDJvInjSa0ZnXZKuSnF6NHN1/YPQqPRrKVdDgwP/NoI2g8RMeXlnrmWl/T1lwS4Uew/Aj5G/D48PoaUvrF6FRqVZCjqcGU/82jx4zn2VuD8C64LGwxUO6S5omuYukQ22rbXZLUNyPvNPwPNPqOm62qNZXUOjBlIxDAggg7iCN4nNMkOa2e1ewOCHXok4tSY7PEqe4fp4TZXdw7SIWPypWt2VbS7u8viJpM3c8Le+X3L4VMNtJsA48u8PEYzdyYmnuirzrlXLhmtGIiJ6YCIiAIiIAiIgCImpy9nTb2S61eoA3dpr7Tt0Xl4nATxtLdmcISm+GK1ZtXcAEkgAbSTsw8ZS+kjL9vdV1/hkBZPZeuNmvyUDvAfMfLZMbOvP2tfYoPdUP8A41PxeLnvdN3XfIxIdtvFsi0ZdlrofpbH2u5eff8AQT0trdqjrTpqWdjqqo2kk8BFtbNUdadNWZ2OCqoxJPIS5sxcxVsV7Wtg1yw2neEB7q+PNvLdv111ubJ+MxkMLDV7t8kZeZOaK2FH2sDXfA1G/ZF/CPqcT0kkROgkktEUm22Vs3Ob1bERE9NYiIgCIiAIiIAmizpzQo36YVBq1FHsVQNo8D8y+H7TexPGk1ozOuyVclKD0aOe84M2q9jU1K6bD8LjajdDz8DtmqnSV7Y066GnWRXRt6sMR/78ZWmcuiZlxqWDay7+xc+0P6XOw9Gw6mQ50NbxLRhM3hZ2buy+/o/sV0jlSCpII2gg4EHmDwMmOQtKVzQwWvhcIPmOq/6xv/MD1kRurR6TmnVRkcb1YFSPIzymlSceR1baar46TWq/epd2SdJlnXwDVDRblVGqP1jFfUiSehcrUGtTdWXmpDD1E5qnpb3LUzrU3dDzQlT6ib44h9Uci3JK3vXLT37/AGOlYlBW2fF9T+G7rH+rVqf7wZnLpOvx/OQ9adP7ATZ6xEgyyS9cpL5/Yu+JSDaTr8/zkHSnT+4Mw7nPu+qfFd1R/Tq0/wDaBHrEQskvfOS+f2L4q1lQFnZVUbyxAHqZG8q6R7KhiO27Vh3aQ1/7vh+spO5vHqnGrUdzzdmc/Uzxmt4h9ETaskgt7Ja+7b7k4y5pXuK2K2yignP439SMF8hj4yFVqzOxd2ZmO0sxLE9Sdpn4n7oUGdgiKzMdgVQWJ6AbTNEpOXM7FOHqoWkFp+95+JsMiZBrXlTsrdCx7x3Ko5s3AfU+MmGbWiipUwqXrGkm/s1wLnqdyfU9JZ+Tcl0ramKVCmqIOA/cneT4mbYUN7vY5mLzaurs1dqXyX3NLmjmTSsF1v8AqVyPaqEf2oO6v1P7SSIk1JJaIq1ts7ZOc3q2IiJ6axERAEREAREQBERAEREAREQDCypkWjdLqXFJKg4aw2jo29fIyC5Y0PIcWtK5T8FX2h5MNo8wZY8TCUIy5olUYu6j2JafT4FD5SzBvaGOtbs6/NS94PQe0PMTQVaZU6rgqeTAqfQzpeeNxaJUGFREccmAYfWaHh10Z1q88mv/AEhr7tvuc2RL9uMyLKp8VnQ/Kup/twmI2jWwP/bYdKlYf5zD1eRLWd09Yv5fco2JeS6NbAf9sT1qVj/nMq3zGsU+Gzon+oa/+4mPV5B53R0i/l9yhEUscFBJ5DafQTe5OzGva+GpbOo+ap7of3YE+QMvS2sadIYUqdNByRVX9hPeZrDrqyLZnkn7ENPe9fsVpkjQ8NjXdfH8FLZ6uw/YCTrJGb9C0XVt6KJzI2serHafWbGJvjXGPJHJvxl1/ty27ugiImZEEREAREQBERAEREAREQBERAEREAREQBERAEREAREQBERAEREAREQBERAEREAREQBERAEREA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8444" name="AutoShape 4" descr="data:image/jpeg;base64,/9j/4AAQSkZJRgABAQAAAQABAAD/2wCEAAkGBhQQEBIQDxAQFBIWFxwUFRUVGBQTGhocGBQVFRgXGRgbHCYgFxkjGhQWHy8gIycpLSwsGB4xQTctQSY3LSkBCQoKDgwOGg8PGjUfHR81KSw1NSkpNSw1LDUsNTUpLC8vLCktLC8sNSwwLCwsLCwpLCwpLCosLCwsLDQsNCwsNf/AABEIAOEA4QMBIgACEQEDEQH/xAAcAAEAAgMBAQEAAAAAAAAAAAAABgcEBQgDAQL/xABAEAACAQIBCQUGBAUDBAMAAAABAgADBBEFBgcSITFBUXETQmGBkSIjMlKhwWKCkrEUQ3KiwmOy8DNEo/FTc9H/xAAaAQEAAgMBAAAAAAAAAAAAAAAABAYCAwUB/8QAMBEAAgIABAMECwEBAQAAAAAAAAECAwQFESESMUEiUWHBExQycZGhsdHh8PEjQjP/2gAMAwEAAhEDEQA/ALxiIgCIiAIiIAiIgCJ4Xl9TooXrVEpoO8xCj68ZCssaW7enittTes3zH3aepGsfSYynGPNkinDW3P8Azjr+95PJ8Jw3yk8paTr2tiFqJRXlTUY/qbE+mEjl5lKrWONatVqH8bM37maHiF0R1q8ktftyS+f2OgLjOC2p/wDUurdf6qiD6YzCfPixG+8oeTY/tKDAiYesPuJayOvrNl+JnzYn/vKHm2H7zMoZx21T4Lq3bwFRCfTGc7wY9YfcHkdfSTOmFYHaDiJ9nNtrf1KRxpValM80Zk/YyRZN0lXtHAGqKq8qqhv7hg31maxC6oiWZJYvYkn79vuXhEr/ACRpeovgt1SekfmX3i9SNjD0Mm2T8p0rhNehVSovNSDh4HkfAzdGcZcmcq7C3Uf+kdP3vMqIiZkYREQBERAEREAREQBERAEREARE1OcWc1GxpdpWbafgQfE55AcuZOwTxtLdmcISnJRitWzZ166opd2VVAxLMQABzJO6V3nLpZVcadgoc7u1cHV/Ku9upwHgZCs588K9+/vDq0gcVpKTqjkT8zeJ8sJopEne3tEs2EyiMO1du+7p+foZWUcq1bl+0r1XqNzY44eAG5R4DCYsSUZC0dXd1gxTsaZ79XFSeifEfPAeMjpOT2OxOyuiOsmooi8AbcOPKXHkrRPa0sDXNSu3idRf0rt9SZKrHI9GgMKFGlT/AKFVfqBiZvjh5Pmcm3Oqo7QTl8v34FB22blzU207W4YcxTfD1wwmcmYV8d1pU8zTX92l9RNnq67yFLPLekV8/wAFCvmDfjfaVPI0z+zTCuM2bqnte0uAOfZuR6gYToeI9XXeI55b1ivn+TmdhgcDsPI7D6T5Oj73JlKsMK1GnUH41Vv3Ei2VdFVpVxNLXoN+A6y/pbH6ETW8O1yJlWdVS2nFx+ZTMyLHKFSg4qUaj03HeUkHoeY8DJLlzRndW2LIor0xxp46w6odvpjImRhsO+aHFxe5167ar46wakiy82tLW6nfr4dsg/3oP3X0lj2l2lVFqUnV0baGUgg+c5sm3zdzpr2L61BvZPx022o3UcD4jbN8L2tpHJxeUQn2qdn3dPx9DoKJo82M7aN+mtSOrUA9uk3xL4/iXxH03TeSYmmtUVeyuVcnGa0aERE9MBERAEREAREQBETU5zZxU7Gg1aptO5E4s3ADw4k8BPG9FqzOEJTkoxWrZjZ3Z3U8n0sWwaq3/Tp47/xHko5+UpDKuVal1VatXcs7egHBVHBRyjKuVal1WavWbWdvQDgoHADlMSQLLHN+Bc8DgY4aPfJ835ITcZuZqV759WiuCD4qjbEXz4nwG3pNPJ/o7z9Fvq2l0QKOPu6m7UJOOq34STv4dN2MEm9JG/FzthU5VLV/vxJrm1mDb2WDava1h/McA4f0LuT9/GSWAYnRSSWiKNbbO2XFN6sRET01iIiAIiIAiIgCaDOPMm3vgTUTUq8KqYBvzcHHX6TfxPGk9mbK7J1y4oPRlCZz5mV7Bsag16ROC1Vx1TyB+RvA+RM0M6Vr0FqKUdVZWGBVgCCORB3ypc+dHRtta4tAWob2Te1PxHFk+o+oh2U8O8Sz4HNVa1XbtLv6P7EMsL+pQqLVouUdTiGH7eIPEHfLqzLz1S/p6rYJcKPbTgR86c18OH1NGz3sb56FRatFirocVYf82jgRxmuuxwfgTcbgoYqHdJcmdJRNFmhnSl/QDjBai+zVTkeY/Cd48xwm9nQTTWqKVZXKuThJaNCIiemAiIgCIiAedeuqKzuQqqCzE7gAMST5Sh88M52v7g1NopL7NJTwXHeR8zbz5DhJrpZzl1VWxpna2D1cPlx9lPMjE+AHOVbId89XwotOUYTgj6aXN8vd+foJJM2sxK99Sq1kIRVGCa38xhvUHgPxc8Bzww81M3WvrlaK4hB7VRvlUb/M7h4nwl92dmlGmtKkoVEAVVHACY1VcW75G7MsweH0hX7T+X9OcLi3am7U6ilXU4Mp2EEcDPOXZnzmMt8na0sFuVGw7g4Hcb7Hh0lL3Fu1N2p1FKupwZTsII4GYWVuDJeDxkMVDVbNc0T3R9pA7HVtLtvdbqdQ9zkrH5OR7vTdbAM5mlg6PtIHY6tpdt7rdTqHuclY/JyPd6bt1VunZkcvMst4tbalv1Xmi2IgGJLKyIiIAiIgCIiAIiIAnwifYgFRaRMxf4Ym6tl9wT7aD+WTxH4CfQ+B2QOdLVqIdWRwGVgQQdoIIwII5Sis9s1jYXBUYmi+LUmPLipPNccOhB4yFdXw9pFryrHu1eisfaXLxMPNnOB7G4WumJG51+ZTvHXiDzAl+2N6lemlWk2sjgMp8D9/Cc2yx9E2cuq7WNQ+y2L0ceB3unmPaHRucUT0fCxm+E9JD00ecefivwWlERJpVBERAE8L+8WjSerUOCIpdugGPrPeQPS3ljs7VLdT7VZsW/oTAn1Yp6GYzlwxbJGGpd1sa+/9ZVuVcpNc16lep8TsWPhyXoBgPKYkSUaOshfxV6hYY06XvX5Eg+wvm2B6KZzUnJ6F5snGityfKKLMzBza/grVdYYVqmD1OY2eyn5QfUmSWInTSSWiKFbbK2bnLmxIlnzmMt8na0sFuVGw7g4Hcb7Hh0ktieSipLRntN06ZqcHo0c1XFu1N2p1FKupwZTsII4GecuzPnMZb5O1pYLcqNh3BwO432PDpKXuLdqbtTqKVdTgynYQRwMgWVuDLrg8ZDFQ1WzXNE90faQex1bS7b3W6nUPc5Kx+Tke703WwDOZpYOj7SD2OraXbe63U6h7nJWPycj3em7bVbp2ZHLzLLeLW2pb9V5otiIBiTCsiIiAIiIAiIgCIiAJpM8M3RfWr0tnaD26R5OBs8jtB6zdxPGtVozOucq5KceaOaHQqSrAgg4EHeCNhB8Z+7S6alUSrTODowZTyIOIku0pZC7C77ZRglca35xgH9cVbzMhk5slwvQvtNsb6lNcn+s6MyLlRbq3pXCbnUNhyO5l8iCPKZsrjQ9ljFK1ox+E9qnRtjDybA/mljzoQlxRTKTi6PQXSh3fToIiJmRRKS0nZS7bKDqD7NJVpjrhrt9Ww8pdhOE5wyleGtWq1Tvd2f8AUxP3kbEPZI7uSV62yn3L6/wxpceifJXZWRrEe1Wcn8qYov11z5ynAOW/hOjcj2IoW9GiP5aKnooBPrNeHjrLUnZ1bw1KC/6f0/UZkREmlUEREASJZ85jLfJ2tLBblRsO4OB3G+x4dJLYmMoqS0ZtpunTNTg9Gjmq4t2pu1OopV1ODKdhBHAzzl2Z85jLfJ2tLBblRsO4OB3G+x4dJS9xbtTdqdRSrqcGU7CCOBkCytwZdcHjIYqGq2a5onuj7SD2OraXbe63U6h7nJWPycj3em62AZzNLB0faQex1bS7b3W6nUPc5Kx+Tke703bqrdOzI5eZZbxa21LfqvNFsRAMSWVkREQBERAEREAREQCKaTMk9vYVGA9qiRVHQbH/ALST5CUjOlbmgKiNTYYqylT0IwP0M5uubc03em29GKHqpKn9pDxC3TLTklutcq303+P8N7mDlLsMoUGx9l27Juj+yP7tU+Uvic0U6pUhl3qQw6g4j6idI2lwKlNKg3OoYdGAP3mWHezRGzyvScLO/b4f09oiJKK+a/OC47O0uH+Wk7eiMROdgJfmfD4ZOuz/AKTD12feUHIeI5otORr/ADm/E2Oblt2l5bUzuasgPTXBP0BnREoXMJMcpWo/GT6U3P2l9TPD8mRM8l/rFeHn+BERJJwRERAEREASJZ85jLfJ2tLBblRsO4OB3G+x4dJLYmMoqS0ZtpunTNTg9Gjmq4t2pu1OopV1ODKdhBHAzzl2Z85jLfJ2tLBblRsO4OB3G+x4dJS9xbtTdqdRSrqcGU7CCOBkCytwZdcHjIYqGq2a5onuj7SB2OraXbe63U6h7nJWPycj3em62AZzNLB0faQOx1bS7b3W6nUPc5Kx+Tke703bqrdOzI5eZZbxa21LfqvNFsRAMSWVkREQBERAEREASgs+Lbs8o3S/6mt+tQ/+Uv2UhpOXDKdbxWmf/Go+0j4j2Tt5JLS+S8PNEVl+5kXHaZOtW/0lX9Psf4ygpeWjVscmW/hrj0rPNWH9o6Gdr/GL8fJkniIk0qhos+Vxydd//UT6YH7Sg50RnHQ7SzuU+ajUA/Q2E53xkPEc0WnI3/nJeJIMwXwylan8ZHrTcfeXzOeM2bjs722c7hWTHoXAP0JnQ8zw/JkTPI/6xfh5/kRESScEREQBERAEREASJZ85jLfJ2tLBblRsO4OB3G+x4dJLYmMoqS0ZtpunTNTg9Gjmq4t2pu1OopV1ODKdhBHAzzl2Z85jLfJ2tLBblRsO4OB3G+x4dJS9xbtTdqdRSrqcGU7CCOBkCytwZdcHjIYqGq2a5onuj7SD2OraXbe63U6h7nJWPycj3em62AZzNLB0f6Qex1bS7b3W6nUPc5Kx+Tke703bqrdOzI5eZZbxa21LfqvNFsRAMSWVkREQBERAEpDSe2OU6vgtMf8AjB+8u+UJn3c9plG6bk+p+hVT/GR8R7J28kWt7fh5o0MvLRquGTLfx1z61qko2X5mNb6mTrUc6Yb9eL/5TVh/aOhnb/wivHyZvYiJNKofGXEEHcdk5uv7U0qtSkd6OyH8rFftOkpR+krJvY5RqkDBaoFUeY1W/uVvWRsQtkzvZJZpZKHetfh/SLqxBxG8bR14To7Jl6K1ClWG6oiv+pQfvOcJc2irKva2PZE+1RYp+U+2p+pH5Zrw70ehMzqriqjNf8v6kziIk0qoiIgCIiAIiIAiIgCRLPnMZb5O1pYLcqNh3BwO432PDpJbExlFSWjNtN06ZqcHo0c1XFu1N2p1FKupwZTsII4GecuzPnMZb5O1pYLcqNh3BwO432PDpKXuLdqbtTqKVdTgynYQRwMgWVuDLrg8ZDFQ1WzXNE90faQOx1bS7b3W6nUPc5Kx+Tke703WwDOZpYOj7SD2OraXbe63U6h7nJWPycj3em7dVbp2ZHLzLLeLW2pb9V5otiIBiSysiIiAfitVCKzscAoLE+AGJnN95dGrUeq292Zz+Zi33l2aR8q9hk+rgcGq+5X83xf2BpRsh4h7pFoySrSErH12+H9PqoWIUbzsHU7BOkbG2FKlTpjciqg/KoH2lF5jZO7fKFumGxW7RulP2/3AHnL7mWHWzZozyzWUId2r+P8ABERJRXhK/wBL2R9e3pXKjbSbVb+l8AD5MF/VLAmLlPJ63FGpQqfC6lT4YjePEb/KYTjxRaJOFu9BdGzu/Wc4SW6M8ufw16qMcKdYdmfBscUPriv5pGsoWLUKtSjUGDoxVvI7x4Hf5zwBw2jYZzotxepeLa431OD5SR0xE0GZOcYvrRHJHar7FUfiA+Low2+ZHCb+dNPVaooVlcq5uEuaERE9NYiIgCIiAIiIAiIgCRLPnMZb5O1pYLcqNh3BwO432PDpJbExlFSWjNtN06ZqcHo0c1XFu1N2p1FKupwZTsII4GecuzPnMZb5O1pYLcqNh3BwO432PDpKXuLdqbtTqKVdTgynYQRwMgWVuDLrg8ZDFQ1WzXNE90f6Qex1bS7b3W6nUPc5Kx+Tke703WwDOZpYOj7SD2OraXbe63U6h7nJWPycj3em7dVbp2ZHLzLLeLW2pb9V5otiIBmpzpy8tla1K7YFh7NNfmc/COnE+AMlN6LUrkIOclGPNlaaV8udtdLbocUoDb/W2BPoNUdcZB5+61YuzO5JZiWYneSTiT6mKFBnZUQEsxCqBxJOAHqZzZS4nqX3D0qipQXT9ZZeh7JGytdsN/uU8sGc+uoPIyy5rs38kC0tqVuvcXAnmx2sfNiTNjOhXHhikUrGX+nulPp09wiImZEEREArLS1m18N9THJK2Hoj/wCJ/LKznSd3aLVpvSqKGRwVYHiCMDKDzpzdexuGotiV+Km3zKdx6jcfESFfDR8SLXlGL44ehlzXL3fj6HvmZnObC5FQ4mk3s1VHFcfiA+Zd48xxl70K61FV0YMrAMpG0EEYgic1Sd6Os+f4Yi1uW9wx9hj/ACyTuP4CfQ7eJwU2cPZYzXAu1elrXaXPxX4LeifAZ9k0qgiIgCIiAIiIAiIgCIiAJEs+cxlvk7Wlgtyo2HcHA7jfY8OklsTGUVJaM203TpmpwejRzVcW7U3anUUq6nBlOwgjgZ5y7M+cxlvk7Wlgtyo2HcHA7jfY8Okpe4t2pu1OopV1ODKdhBHAyBZW4MuuDxkMVDVbNc0T3R/pB7HVtbtvdbqdQ9zkrH5OR7vTdpc/c6/464wQnsKeK0/xHvOeuGzwA5mRiJ47JOPCexwVULnclv8Au4lgaKM2u0qm8qD2Kfs08eLkbW/KD6t4SH5ByI95XShS3tvbgqj4mPgPqcBxl/5LyaltRShSGCINUfcnmScSfEzZRDV6voQc2xfoq/RR9qXyX5MqIiTipCIiAIiIAmjztzYS/oGm2C1F9qk/yt4/hO4j/wDJvInjSa0ZnXZKuSnF6NHN1/YPQqPRrKVdDgwP/NoI2g8RMeXlnrmWl/T1lwS4Uew/Aj5G/D48PoaUvrF6FRqVZCjqcGU/82jx4zn2VuD8C64LGwxUO6S5omuYukQ22rbXZLUNyPvNPwPNPqOm62qNZXUOjBlIxDAggg7iCN4nNMkOa2e1ewOCHXok4tSY7PEqe4fp4TZXdw7SIWPypWt2VbS7u8viJpM3c8Le+X3L4VMNtJsA48u8PEYzdyYmnuirzrlXLhmtGIiJ6YCIiAIiIAiIgCImpy9nTb2S61eoA3dpr7Tt0Xl4nATxtLdmcISm+GK1ZtXcAEkgAbSTsw8ZS+kjL9vdV1/hkBZPZeuNmvyUDvAfMfLZMbOvP2tfYoPdUP8A41PxeLnvdN3XfIxIdtvFsi0ZdlrofpbH2u5eff8AQT0trdqjrTpqWdjqqo2kk8BFtbNUdadNWZ2OCqoxJPIS5sxcxVsV7Wtg1yw2neEB7q+PNvLdv111ubJ+MxkMLDV7t8kZeZOaK2FH2sDXfA1G/ZF/CPqcT0kkROgkktEUm22Vs3Ob1bERE9NYiIgCIiAIiIAmizpzQo36YVBq1FHsVQNo8D8y+H7TexPGk1ozOuyVclKD0aOe84M2q9jU1K6bD8LjajdDz8DtmqnSV7Y066GnWRXRt6sMR/78ZWmcuiZlxqWDay7+xc+0P6XOw9Gw6mQ50NbxLRhM3hZ2buy+/o/sV0jlSCpII2gg4EHmDwMmOQtKVzQwWvhcIPmOq/6xv/MD1kRurR6TmnVRkcb1YFSPIzymlSceR1baar46TWq/epd2SdJlnXwDVDRblVGqP1jFfUiSehcrUGtTdWXmpDD1E5qnpb3LUzrU3dDzQlT6ib44h9Uci3JK3vXLT37/AGOlYlBW2fF9T+G7rH+rVqf7wZnLpOvx/OQ9adP7ATZ6xEgyyS9cpL5/Yu+JSDaTr8/zkHSnT+4Mw7nPu+qfFd1R/Tq0/wDaBHrEQskvfOS+f2L4q1lQFnZVUbyxAHqZG8q6R7KhiO27Vh3aQ1/7vh+spO5vHqnGrUdzzdmc/Uzxmt4h9ETaskgt7Ja+7b7k4y5pXuK2K2yignP439SMF8hj4yFVqzOxd2ZmO0sxLE9Sdpn4n7oUGdgiKzMdgVQWJ6AbTNEpOXM7FOHqoWkFp+95+JsMiZBrXlTsrdCx7x3Ko5s3AfU+MmGbWiipUwqXrGkm/s1wLnqdyfU9JZ+Tcl0ramKVCmqIOA/cneT4mbYUN7vY5mLzaurs1dqXyX3NLmjmTSsF1v8AqVyPaqEf2oO6v1P7SSIk1JJaIq1ts7ZOc3q2IiJ6axERAEREAREQBERAEREAREQDCypkWjdLqXFJKg4aw2jo29fIyC5Y0PIcWtK5T8FX2h5MNo8wZY8TCUIy5olUYu6j2JafT4FD5SzBvaGOtbs6/NS94PQe0PMTQVaZU6rgqeTAqfQzpeeNxaJUGFREccmAYfWaHh10Z1q88mv/AEhr7tvuc2RL9uMyLKp8VnQ/Kup/twmI2jWwP/bYdKlYf5zD1eRLWd09Yv5fco2JeS6NbAf9sT1qVj/nMq3zGsU+Gzon+oa/+4mPV5B53R0i/l9yhEUscFBJ5DafQTe5OzGva+GpbOo+ap7of3YE+QMvS2sadIYUqdNByRVX9hPeZrDrqyLZnkn7ENPe9fsVpkjQ8NjXdfH8FLZ6uw/YCTrJGb9C0XVt6KJzI2serHafWbGJvjXGPJHJvxl1/ty27ugiImZEEREAREQBERAEREAREQBERAEREAREQBERAEREAREQBERAEREAREQBERAEREAREQBERAEREA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3314" name="AutoShape 2" descr="Сотрудники центра помощи семье и детям поздравили коллег с п…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Сотрудники центра помощи семье и детям поздравили коллег с п…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8" name="AutoShape 6" descr="Сотрудники центра помощи семье и детям поздравили коллег с п…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Shape 168"/>
          <p:cNvSpPr/>
          <p:nvPr/>
        </p:nvSpPr>
        <p:spPr>
          <a:xfrm>
            <a:off x="306240" y="2252546"/>
            <a:ext cx="297404" cy="7310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671" y="2929"/>
                </a:lnTo>
                <a:lnTo>
                  <a:pt x="7200" y="2929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>
              <a:defRPr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3041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Изображение 11" descr="Снимок экрана 2016-08-24 в 11.07.4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99" y="232129"/>
            <a:ext cx="8743851" cy="975992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738059" y="423654"/>
            <a:ext cx="12357" cy="5807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1"/>
          <p:cNvSpPr txBox="1">
            <a:spLocks/>
          </p:cNvSpPr>
          <p:nvPr/>
        </p:nvSpPr>
        <p:spPr bwMode="auto">
          <a:xfrm>
            <a:off x="6653817" y="435279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algn="r"/>
            <a:fld id="{59004559-CCD2-4957-BC49-9F2E1C32210F}" type="slidenum">
              <a:rPr kumimoji="0" lang="en-US" sz="2000">
                <a:solidFill>
                  <a:srgbClr val="26BC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12</a:t>
            </a:fld>
            <a:endParaRPr kumimoji="0" lang="en-US" sz="2000" dirty="0">
              <a:solidFill>
                <a:srgbClr val="26BC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0914" y="470273"/>
            <a:ext cx="5725886" cy="670560"/>
          </a:xfrm>
        </p:spPr>
        <p:txBody>
          <a:bodyPr/>
          <a:lstStyle/>
          <a:p>
            <a:r>
              <a:rPr lang="ru-RU" sz="1800" dirty="0">
                <a:solidFill>
                  <a:schemeClr val="bg1"/>
                </a:solidFill>
              </a:rPr>
              <a:t>ПОНЯТИЕ «ОХРАНА ТРУДА» </a:t>
            </a:r>
            <a:br>
              <a:rPr lang="ru-RU" sz="1800" dirty="0">
                <a:solidFill>
                  <a:schemeClr val="bg1"/>
                </a:solidFill>
              </a:rPr>
            </a:b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117762" y="2111375"/>
            <a:ext cx="3936837" cy="3617129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>
                <a:solidFill>
                  <a:schemeClr val="accent3"/>
                </a:solidFill>
              </a:rPr>
              <a:t>Экономическая сущность </a:t>
            </a:r>
            <a:r>
              <a:rPr lang="ru-RU" sz="1800" dirty="0">
                <a:solidFill>
                  <a:srgbClr val="FFFFFF"/>
                </a:solidFill>
              </a:rPr>
              <a:t>охраны труда является минимизация потерь общества при ведении им производственной деятельности путем предотвращения случаев производственного травматизма и профессиональной заболеваемости</a:t>
            </a:r>
          </a:p>
        </p:txBody>
      </p:sp>
      <p:sp>
        <p:nvSpPr>
          <p:cNvPr id="18443" name="AutoShape 2" descr="data:image/jpeg;base64,/9j/4AAQSkZJRgABAQAAAQABAAD/2wCEAAkGBhQQEBIQDxAQFBIWFxwUFRUVGBQTGhocGBQVFRgXGRgbHCYgFxkjGhQWHy8gIycpLSwsGB4xQTctQSY3LSkBCQoKDgwOGg8PGjUfHR81KSw1NSkpNSw1LDUsNTUpLC8vLCktLC8sNSwwLCwsLCwpLCwpLCosLCwsLDQsNCwsNf/AABEIAOEA4QMBIgACEQEDEQH/xAAcAAEAAgMBAQEAAAAAAAAAAAAABgcEBQgDAQL/xABAEAACAQIBCQUGBAUDBAMAAAABAgADBBEFBgcSITFBUXETQmGBkSIjMlKhwWKCkrEUQ3KiwmOy8DNEo/FTc9H/xAAaAQEAAgMBAAAAAAAAAAAAAAAABAYCAwUB/8QAMBEAAgIABAMECwEBAQAAAAAAAAECAwQFESESMUEiUWHBExQycZGhsdHh8PEjQjP/2gAMAwEAAhEDEQA/ALxiIgCIiAIiIAiIgCJ4Xl9TooXrVEpoO8xCj68ZCssaW7enittTes3zH3aepGsfSYynGPNkinDW3P8Azjr+95PJ8Jw3yk8paTr2tiFqJRXlTUY/qbE+mEjl5lKrWONatVqH8bM37maHiF0R1q8ktftyS+f2OgLjOC2p/wDUurdf6qiD6YzCfPixG+8oeTY/tKDAiYesPuJayOvrNl+JnzYn/vKHm2H7zMoZx21T4Lq3bwFRCfTGc7wY9YfcHkdfSTOmFYHaDiJ9nNtrf1KRxpValM80Zk/YyRZN0lXtHAGqKq8qqhv7hg31maxC6oiWZJYvYkn79vuXhEr/ACRpeovgt1SekfmX3i9SNjD0Mm2T8p0rhNehVSovNSDh4HkfAzdGcZcmcq7C3Uf+kdP3vMqIiZkYREQBERAEREAREQBERAEREARE1OcWc1GxpdpWbafgQfE55AcuZOwTxtLdmcISnJRitWzZ166opd2VVAxLMQABzJO6V3nLpZVcadgoc7u1cHV/Ku9upwHgZCs588K9+/vDq0gcVpKTqjkT8zeJ8sJopEne3tEs2EyiMO1du+7p+foZWUcq1bl+0r1XqNzY44eAG5R4DCYsSUZC0dXd1gxTsaZ79XFSeifEfPAeMjpOT2OxOyuiOsmooi8AbcOPKXHkrRPa0sDXNSu3idRf0rt9SZKrHI9GgMKFGlT/AKFVfqBiZvjh5Pmcm3Oqo7QTl8v34FB22blzU207W4YcxTfD1wwmcmYV8d1pU8zTX92l9RNnq67yFLPLekV8/wAFCvmDfjfaVPI0z+zTCuM2bqnte0uAOfZuR6gYToeI9XXeI55b1ivn+TmdhgcDsPI7D6T5Oj73JlKsMK1GnUH41Vv3Ei2VdFVpVxNLXoN+A6y/pbH6ETW8O1yJlWdVS2nFx+ZTMyLHKFSg4qUaj03HeUkHoeY8DJLlzRndW2LIor0xxp46w6odvpjImRhsO+aHFxe5167ar46wakiy82tLW6nfr4dsg/3oP3X0lj2l2lVFqUnV0baGUgg+c5sm3zdzpr2L61BvZPx022o3UcD4jbN8L2tpHJxeUQn2qdn3dPx9DoKJo82M7aN+mtSOrUA9uk3xL4/iXxH03TeSYmmtUVeyuVcnGa0aERE9MBERAEREAREQBETU5zZxU7Gg1aptO5E4s3ADw4k8BPG9FqzOEJTkoxWrZjZ3Z3U8n0sWwaq3/Tp47/xHko5+UpDKuVal1VatXcs7egHBVHBRyjKuVal1WavWbWdvQDgoHADlMSQLLHN+Bc8DgY4aPfJ835ITcZuZqV759WiuCD4qjbEXz4nwG3pNPJ/o7z9Fvq2l0QKOPu6m7UJOOq34STv4dN2MEm9JG/FzthU5VLV/vxJrm1mDb2WDava1h/McA4f0LuT9/GSWAYnRSSWiKNbbO2XFN6sRET01iIiAIiIAiIgCaDOPMm3vgTUTUq8KqYBvzcHHX6TfxPGk9mbK7J1y4oPRlCZz5mV7Bsag16ROC1Vx1TyB+RvA+RM0M6Vr0FqKUdVZWGBVgCCORB3ypc+dHRtta4tAWob2Te1PxHFk+o+oh2U8O8Sz4HNVa1XbtLv6P7EMsL+pQqLVouUdTiGH7eIPEHfLqzLz1S/p6rYJcKPbTgR86c18OH1NGz3sb56FRatFirocVYf82jgRxmuuxwfgTcbgoYqHdJcmdJRNFmhnSl/QDjBai+zVTkeY/Cd48xwm9nQTTWqKVZXKuThJaNCIiemAiIgCIiAedeuqKzuQqqCzE7gAMST5Sh88M52v7g1NopL7NJTwXHeR8zbz5DhJrpZzl1VWxpna2D1cPlx9lPMjE+AHOVbId89XwotOUYTgj6aXN8vd+foJJM2sxK99Sq1kIRVGCa38xhvUHgPxc8Bzww81M3WvrlaK4hB7VRvlUb/M7h4nwl92dmlGmtKkoVEAVVHACY1VcW75G7MsweH0hX7T+X9OcLi3am7U6ilXU4Mp2EEcDPOXZnzmMt8na0sFuVGw7g4Hcb7Hh0lL3Fu1N2p1FKupwZTsII4GYWVuDJeDxkMVDVbNc0T3R9pA7HVtLtvdbqdQ9zkrH5OR7vTdbAM5mlg6PtIHY6tpdt7rdTqHuclY/JyPd6bt1VunZkcvMst4tbalv1Xmi2IgGJLKyIiIAiIgCIiAIiIAnwifYgFRaRMxf4Ym6tl9wT7aD+WTxH4CfQ+B2QOdLVqIdWRwGVgQQdoIIwII5Sis9s1jYXBUYmi+LUmPLipPNccOhB4yFdXw9pFryrHu1eisfaXLxMPNnOB7G4WumJG51+ZTvHXiDzAl+2N6lemlWk2sjgMp8D9/Cc2yx9E2cuq7WNQ+y2L0ceB3unmPaHRucUT0fCxm+E9JD00ecefivwWlERJpVBERAE8L+8WjSerUOCIpdugGPrPeQPS3ljs7VLdT7VZsW/oTAn1Yp6GYzlwxbJGGpd1sa+/9ZVuVcpNc16lep8TsWPhyXoBgPKYkSUaOshfxV6hYY06XvX5Eg+wvm2B6KZzUnJ6F5snGityfKKLMzBza/grVdYYVqmD1OY2eyn5QfUmSWInTSSWiKFbbK2bnLmxIlnzmMt8na0sFuVGw7g4Hcb7Hh0ktieSipLRntN06ZqcHo0c1XFu1N2p1FKupwZTsII4GecuzPnMZb5O1pYLcqNh3BwO432PDpKXuLdqbtTqKVdTgynYQRwMgWVuDLrg8ZDFQ1WzXNE90faQex1bS7b3W6nUPc5Kx+Tke703WwDOZpYOj7SD2OraXbe63U6h7nJWPycj3em7bVbp2ZHLzLLeLW2pb9V5otiIBiTCsiIiAIiIAiIgCIiAJpM8M3RfWr0tnaD26R5OBs8jtB6zdxPGtVozOucq5KceaOaHQqSrAgg4EHeCNhB8Z+7S6alUSrTODowZTyIOIku0pZC7C77ZRglca35xgH9cVbzMhk5slwvQvtNsb6lNcn+s6MyLlRbq3pXCbnUNhyO5l8iCPKZsrjQ9ljFK1ox+E9qnRtjDybA/mljzoQlxRTKTi6PQXSh3fToIiJmRRKS0nZS7bKDqD7NJVpjrhrt9Ww8pdhOE5wyleGtWq1Tvd2f8AUxP3kbEPZI7uSV62yn3L6/wxpceifJXZWRrEe1Wcn8qYov11z5ynAOW/hOjcj2IoW9GiP5aKnooBPrNeHjrLUnZ1bw1KC/6f0/UZkREmlUEREASJZ85jLfJ2tLBblRsO4OB3G+x4dJLYmMoqS0ZtpunTNTg9Gjmq4t2pu1OopV1ODKdhBHAzzl2Z85jLfJ2tLBblRsO4OB3G+x4dJS9xbtTdqdRSrqcGU7CCOBkCytwZdcHjIYqGq2a5onuj7SD2OraXbe63U6h7nJWPycj3em62AZzNLB0faQex1bS7b3W6nUPc5Kx+Tke703bqrdOzI5eZZbxa21LfqvNFsRAMSWVkREQBERAEREAREQCKaTMk9vYVGA9qiRVHQbH/ALST5CUjOlbmgKiNTYYqylT0IwP0M5uubc03em29GKHqpKn9pDxC3TLTklutcq303+P8N7mDlLsMoUGx9l27Juj+yP7tU+Uvic0U6pUhl3qQw6g4j6idI2lwKlNKg3OoYdGAP3mWHezRGzyvScLO/b4f09oiJKK+a/OC47O0uH+Wk7eiMROdgJfmfD4ZOuz/AKTD12feUHIeI5otORr/ADm/E2Oblt2l5bUzuasgPTXBP0BnREoXMJMcpWo/GT6U3P2l9TPD8mRM8l/rFeHn+BERJJwRERAEREASJZ85jLfJ2tLBblRsO4OB3G+x4dJLYmMoqS0ZtpunTNTg9Gjmq4t2pu1OopV1ODKdhBHAzzl2Z85jLfJ2tLBblRsO4OB3G+x4dJS9xbtTdqdRSrqcGU7CCOBkCytwZdcHjIYqGq2a5onuj7SB2OraXbe63U6h7nJWPycj3em62AZzNLB0faQOx1bS7b3W6nUPc5Kx+Tke703bqrdOzI5eZZbxa21LfqvNFsRAMSWVkREQBERAEREASgs+Lbs8o3S/6mt+tQ/+Uv2UhpOXDKdbxWmf/Go+0j4j2Tt5JLS+S8PNEVl+5kXHaZOtW/0lX9Psf4ygpeWjVscmW/hrj0rPNWH9o6Gdr/GL8fJkniIk0qhos+Vxydd//UT6YH7Sg50RnHQ7SzuU+ajUA/Q2E53xkPEc0WnI3/nJeJIMwXwylan8ZHrTcfeXzOeM2bjs722c7hWTHoXAP0JnQ8zw/JkTPI/6xfh5/kRESScEREQBERAEREASJZ85jLfJ2tLBblRsO4OB3G+x4dJLYmMoqS0ZtpunTNTg9Gjmq4t2pu1OopV1ODKdhBHAzzl2Z85jLfJ2tLBblRsO4OB3G+x4dJS9xbtTdqdRSrqcGU7CCOBkCytwZdcHjIYqGq2a5onuj7SD2OraXbe63U6h7nJWPycj3em62AZzNLB0f6Qex1bS7b3W6nUPc5Kx+Tke703bqrdOzI5eZZbxa21LfqvNFsRAMSWVkREQBERAEpDSe2OU6vgtMf8AjB+8u+UJn3c9plG6bk+p+hVT/GR8R7J28kWt7fh5o0MvLRquGTLfx1z61qko2X5mNb6mTrUc6Yb9eL/5TVh/aOhnb/wivHyZvYiJNKofGXEEHcdk5uv7U0qtSkd6OyH8rFftOkpR+krJvY5RqkDBaoFUeY1W/uVvWRsQtkzvZJZpZKHetfh/SLqxBxG8bR14To7Jl6K1ClWG6oiv+pQfvOcJc2irKva2PZE+1RYp+U+2p+pH5Zrw70ehMzqriqjNf8v6kziIk0qoiIgCIiAIiIAiIgCRLPnMZb5O1pYLcqNh3BwO432PDpJbExlFSWjNtN06ZqcHo0c1XFu1N2p1FKupwZTsII4GecuzPnMZb5O1pYLcqNh3BwO432PDpKXuLdqbtTqKVdTgynYQRwMgWVuDLrg8ZDFQ1WzXNE90faQOx1bS7b3W6nUPc5Kx+Tke703WwDOZpYOj7SD2OraXbe63U6h7nJWPycj3em7dVbp2ZHLzLLeLW2pb9V5otiIBiSysiIiAfitVCKzscAoLE+AGJnN95dGrUeq292Zz+Zi33l2aR8q9hk+rgcGq+5X83xf2BpRsh4h7pFoySrSErH12+H9PqoWIUbzsHU7BOkbG2FKlTpjciqg/KoH2lF5jZO7fKFumGxW7RulP2/3AHnL7mWHWzZozyzWUId2r+P8ABERJRXhK/wBL2R9e3pXKjbSbVb+l8AD5MF/VLAmLlPJ63FGpQqfC6lT4YjePEb/KYTjxRaJOFu9BdGzu/Wc4SW6M8ufw16qMcKdYdmfBscUPriv5pGsoWLUKtSjUGDoxVvI7x4Hf5zwBw2jYZzotxepeLa431OD5SR0xE0GZOcYvrRHJHar7FUfiA+Low2+ZHCb+dNPVaooVlcq5uEuaERE9NYiIgCIiAIiIAiIgCRLPnMZb5O1pYLcqNh3BwO432PDpJbExlFSWjNtN06ZqcHo0c1XFu1N2p1FKupwZTsII4GecuzPnMZb5O1pYLcqNh3BwO432PDpKXuLdqbtTqKVdTgynYQRwMgWVuDLrg8ZDFQ1WzXNE90f6Qex1bS7b3W6nUPc5Kx+Tke703WwDOZpYOj7SD2OraXbe63U6h7nJWPycj3em7dVbp2ZHLzLLeLW2pb9V5otiIBmpzpy8tla1K7YFh7NNfmc/COnE+AMlN6LUrkIOclGPNlaaV8udtdLbocUoDb/W2BPoNUdcZB5+61YuzO5JZiWYneSTiT6mKFBnZUQEsxCqBxJOAHqZzZS4nqX3D0qipQXT9ZZeh7JGytdsN/uU8sGc+uoPIyy5rs38kC0tqVuvcXAnmx2sfNiTNjOhXHhikUrGX+nulPp09wiImZEEREArLS1m18N9THJK2Hoj/wCJ/LKznSd3aLVpvSqKGRwVYHiCMDKDzpzdexuGotiV+Km3zKdx6jcfESFfDR8SLXlGL44ehlzXL3fj6HvmZnObC5FQ4mk3s1VHFcfiA+Zd48xxl70K61FV0YMrAMpG0EEYgic1Sd6Os+f4Yi1uW9wx9hj/ACyTuP4CfQ7eJwU2cPZYzXAu1elrXaXPxX4LeifAZ9k0qgiIgCIiAIiIAiIgCIiAJEs+cxlvk7Wlgtyo2HcHA7jfY8OklsTGUVJaM203TpmpwejRzVcW7U3anUUq6nBlOwgjgZ5y7M+cxlvk7Wlgtyo2HcHA7jfY8Okpe4t2pu1OopV1ODKdhBHAyBZW4MuuDxkMVDVbNc0T3R/pB7HVtbtvdbqdQ9zkrH5OR7vTdpc/c6/464wQnsKeK0/xHvOeuGzwA5mRiJ47JOPCexwVULnclv8Au4lgaKM2u0qm8qD2Kfs08eLkbW/KD6t4SH5ByI95XShS3tvbgqj4mPgPqcBxl/5LyaltRShSGCINUfcnmScSfEzZRDV6voQc2xfoq/RR9qXyX5MqIiTipCIiAIiIAmjztzYS/oGm2C1F9qk/yt4/hO4j/wDJvInjSa0ZnXZKuSnF6NHN1/YPQqPRrKVdDgwP/NoI2g8RMeXlnrmWl/T1lwS4Uew/Aj5G/D48PoaUvrF6FRqVZCjqcGU/82jx4zn2VuD8C64LGwxUO6S5omuYukQ22rbXZLUNyPvNPwPNPqOm62qNZXUOjBlIxDAggg7iCN4nNMkOa2e1ewOCHXok4tSY7PEqe4fp4TZXdw7SIWPypWt2VbS7u8viJpM3c8Le+X3L4VMNtJsA48u8PEYzdyYmnuirzrlXLhmtGIiJ6YCIiAIiIAiIgCImpy9nTb2S61eoA3dpr7Tt0Xl4nATxtLdmcISm+GK1ZtXcAEkgAbSTsw8ZS+kjL9vdV1/hkBZPZeuNmvyUDvAfMfLZMbOvP2tfYoPdUP8A41PxeLnvdN3XfIxIdtvFsi0ZdlrofpbH2u5eff8AQT0trdqjrTpqWdjqqo2kk8BFtbNUdadNWZ2OCqoxJPIS5sxcxVsV7Wtg1yw2neEB7q+PNvLdv111ubJ+MxkMLDV7t8kZeZOaK2FH2sDXfA1G/ZF/CPqcT0kkROgkktEUm22Vs3Ob1bERE9NYiIgCIiAIiIAmizpzQo36YVBq1FHsVQNo8D8y+H7TexPGk1ozOuyVclKD0aOe84M2q9jU1K6bD8LjajdDz8DtmqnSV7Y066GnWRXRt6sMR/78ZWmcuiZlxqWDay7+xc+0P6XOw9Gw6mQ50NbxLRhM3hZ2buy+/o/sV0jlSCpII2gg4EHmDwMmOQtKVzQwWvhcIPmOq/6xv/MD1kRurR6TmnVRkcb1YFSPIzymlSceR1baar46TWq/epd2SdJlnXwDVDRblVGqP1jFfUiSehcrUGtTdWXmpDD1E5qnpb3LUzrU3dDzQlT6ib44h9Uci3JK3vXLT37/AGOlYlBW2fF9T+G7rH+rVqf7wZnLpOvx/OQ9adP7ATZ6xEgyyS9cpL5/Yu+JSDaTr8/zkHSnT+4Mw7nPu+qfFd1R/Tq0/wDaBHrEQskvfOS+f2L4q1lQFnZVUbyxAHqZG8q6R7KhiO27Vh3aQ1/7vh+spO5vHqnGrUdzzdmc/Uzxmt4h9ETaskgt7Ja+7b7k4y5pXuK2K2yignP439SMF8hj4yFVqzOxd2ZmO0sxLE9Sdpn4n7oUGdgiKzMdgVQWJ6AbTNEpOXM7FOHqoWkFp+95+JsMiZBrXlTsrdCx7x3Ko5s3AfU+MmGbWiipUwqXrGkm/s1wLnqdyfU9JZ+Tcl0ramKVCmqIOA/cneT4mbYUN7vY5mLzaurs1dqXyX3NLmjmTSsF1v8AqVyPaqEf2oO6v1P7SSIk1JJaIq1ts7ZOc3q2IiJ6axERAEREAREQBERAEREAREQDCypkWjdLqXFJKg4aw2jo29fIyC5Y0PIcWtK5T8FX2h5MNo8wZY8TCUIy5olUYu6j2JafT4FD5SzBvaGOtbs6/NS94PQe0PMTQVaZU6rgqeTAqfQzpeeNxaJUGFREccmAYfWaHh10Z1q88mv/AEhr7tvuc2RL9uMyLKp8VnQ/Kup/twmI2jWwP/bYdKlYf5zD1eRLWd09Yv5fco2JeS6NbAf9sT1qVj/nMq3zGsU+Gzon+oa/+4mPV5B53R0i/l9yhEUscFBJ5DafQTe5OzGva+GpbOo+ap7of3YE+QMvS2sadIYUqdNByRVX9hPeZrDrqyLZnkn7ENPe9fsVpkjQ8NjXdfH8FLZ6uw/YCTrJGb9C0XVt6KJzI2serHafWbGJvjXGPJHJvxl1/ty27ugiImZEEREAREQBERAEREAREQBERAEREAREQBERAEREAREQBERAEREAREQBERAEREAREQBERAEREA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8444" name="AutoShape 4" descr="data:image/jpeg;base64,/9j/4AAQSkZJRgABAQAAAQABAAD/2wCEAAkGBhQQEBIQDxAQFBIWFxwUFRUVGBQTGhocGBQVFRgXGRgbHCYgFxkjGhQWHy8gIycpLSwsGB4xQTctQSY3LSkBCQoKDgwOGg8PGjUfHR81KSw1NSkpNSw1LDUsNTUpLC8vLCktLC8sNSwwLCwsLCwpLCwpLCosLCwsLDQsNCwsNf/AABEIAOEA4QMBIgACEQEDEQH/xAAcAAEAAgMBAQEAAAAAAAAAAAAABgcEBQgDAQL/xABAEAACAQIBCQUGBAUDBAMAAAABAgADBBEFBgcSITFBUXETQmGBkSIjMlKhwWKCkrEUQ3KiwmOy8DNEo/FTc9H/xAAaAQEAAgMBAAAAAAAAAAAAAAAABAYCAwUB/8QAMBEAAgIABAMECwEBAQAAAAAAAAECAwQFESESMUEiUWHBExQycZGhsdHh8PEjQjP/2gAMAwEAAhEDEQA/ALxiIgCIiAIiIAiIgCJ4Xl9TooXrVEpoO8xCj68ZCssaW7enittTes3zH3aepGsfSYynGPNkinDW3P8Azjr+95PJ8Jw3yk8paTr2tiFqJRXlTUY/qbE+mEjl5lKrWONatVqH8bM37maHiF0R1q8ktftyS+f2OgLjOC2p/wDUurdf6qiD6YzCfPixG+8oeTY/tKDAiYesPuJayOvrNl+JnzYn/vKHm2H7zMoZx21T4Lq3bwFRCfTGc7wY9YfcHkdfSTOmFYHaDiJ9nNtrf1KRxpValM80Zk/YyRZN0lXtHAGqKq8qqhv7hg31maxC6oiWZJYvYkn79vuXhEr/ACRpeovgt1SekfmX3i9SNjD0Mm2T8p0rhNehVSovNSDh4HkfAzdGcZcmcq7C3Uf+kdP3vMqIiZkYREQBERAEREAREQBERAEREARE1OcWc1GxpdpWbafgQfE55AcuZOwTxtLdmcISnJRitWzZ166opd2VVAxLMQABzJO6V3nLpZVcadgoc7u1cHV/Ku9upwHgZCs588K9+/vDq0gcVpKTqjkT8zeJ8sJopEne3tEs2EyiMO1du+7p+foZWUcq1bl+0r1XqNzY44eAG5R4DCYsSUZC0dXd1gxTsaZ79XFSeifEfPAeMjpOT2OxOyuiOsmooi8AbcOPKXHkrRPa0sDXNSu3idRf0rt9SZKrHI9GgMKFGlT/AKFVfqBiZvjh5Pmcm3Oqo7QTl8v34FB22blzU207W4YcxTfD1wwmcmYV8d1pU8zTX92l9RNnq67yFLPLekV8/wAFCvmDfjfaVPI0z+zTCuM2bqnte0uAOfZuR6gYToeI9XXeI55b1ivn+TmdhgcDsPI7D6T5Oj73JlKsMK1GnUH41Vv3Ei2VdFVpVxNLXoN+A6y/pbH6ETW8O1yJlWdVS2nFx+ZTMyLHKFSg4qUaj03HeUkHoeY8DJLlzRndW2LIor0xxp46w6odvpjImRhsO+aHFxe5167ar46wakiy82tLW6nfr4dsg/3oP3X0lj2l2lVFqUnV0baGUgg+c5sm3zdzpr2L61BvZPx022o3UcD4jbN8L2tpHJxeUQn2qdn3dPx9DoKJo82M7aN+mtSOrUA9uk3xL4/iXxH03TeSYmmtUVeyuVcnGa0aERE9MBERAEREAREQBETU5zZxU7Gg1aptO5E4s3ADw4k8BPG9FqzOEJTkoxWrZjZ3Z3U8n0sWwaq3/Tp47/xHko5+UpDKuVal1VatXcs7egHBVHBRyjKuVal1WavWbWdvQDgoHADlMSQLLHN+Bc8DgY4aPfJ835ITcZuZqV759WiuCD4qjbEXz4nwG3pNPJ/o7z9Fvq2l0QKOPu6m7UJOOq34STv4dN2MEm9JG/FzthU5VLV/vxJrm1mDb2WDava1h/McA4f0LuT9/GSWAYnRSSWiKNbbO2XFN6sRET01iIiAIiIAiIgCaDOPMm3vgTUTUq8KqYBvzcHHX6TfxPGk9mbK7J1y4oPRlCZz5mV7Bsag16ROC1Vx1TyB+RvA+RM0M6Vr0FqKUdVZWGBVgCCORB3ypc+dHRtta4tAWob2Te1PxHFk+o+oh2U8O8Sz4HNVa1XbtLv6P7EMsL+pQqLVouUdTiGH7eIPEHfLqzLz1S/p6rYJcKPbTgR86c18OH1NGz3sb56FRatFirocVYf82jgRxmuuxwfgTcbgoYqHdJcmdJRNFmhnSl/QDjBai+zVTkeY/Cd48xwm9nQTTWqKVZXKuThJaNCIiemAiIgCIiAedeuqKzuQqqCzE7gAMST5Sh88M52v7g1NopL7NJTwXHeR8zbz5DhJrpZzl1VWxpna2D1cPlx9lPMjE+AHOVbId89XwotOUYTgj6aXN8vd+foJJM2sxK99Sq1kIRVGCa38xhvUHgPxc8Bzww81M3WvrlaK4hB7VRvlUb/M7h4nwl92dmlGmtKkoVEAVVHACY1VcW75G7MsweH0hX7T+X9OcLi3am7U6ilXU4Mp2EEcDPOXZnzmMt8na0sFuVGw7g4Hcb7Hh0lL3Fu1N2p1FKupwZTsII4GYWVuDJeDxkMVDVbNc0T3R9pA7HVtLtvdbqdQ9zkrH5OR7vTdbAM5mlg6PtIHY6tpdt7rdTqHuclY/JyPd6bt1VunZkcvMst4tbalv1Xmi2IgGJLKyIiIAiIgCIiAIiIAnwifYgFRaRMxf4Ym6tl9wT7aD+WTxH4CfQ+B2QOdLVqIdWRwGVgQQdoIIwII5Sis9s1jYXBUYmi+LUmPLipPNccOhB4yFdXw9pFryrHu1eisfaXLxMPNnOB7G4WumJG51+ZTvHXiDzAl+2N6lemlWk2sjgMp8D9/Cc2yx9E2cuq7WNQ+y2L0ceB3unmPaHRucUT0fCxm+E9JD00ecefivwWlERJpVBERAE8L+8WjSerUOCIpdugGPrPeQPS3ljs7VLdT7VZsW/oTAn1Yp6GYzlwxbJGGpd1sa+/9ZVuVcpNc16lep8TsWPhyXoBgPKYkSUaOshfxV6hYY06XvX5Eg+wvm2B6KZzUnJ6F5snGityfKKLMzBza/grVdYYVqmD1OY2eyn5QfUmSWInTSSWiKFbbK2bnLmxIlnzmMt8na0sFuVGw7g4Hcb7Hh0ktieSipLRntN06ZqcHo0c1XFu1N2p1FKupwZTsII4GecuzPnMZb5O1pYLcqNh3BwO432PDpKXuLdqbtTqKVdTgynYQRwMgWVuDLrg8ZDFQ1WzXNE90faQex1bS7b3W6nUPc5Kx+Tke703WwDOZpYOj7SD2OraXbe63U6h7nJWPycj3em7bVbp2ZHLzLLeLW2pb9V5otiIBiTCsiIiAIiIAiIgCIiAJpM8M3RfWr0tnaD26R5OBs8jtB6zdxPGtVozOucq5KceaOaHQqSrAgg4EHeCNhB8Z+7S6alUSrTODowZTyIOIku0pZC7C77ZRglca35xgH9cVbzMhk5slwvQvtNsb6lNcn+s6MyLlRbq3pXCbnUNhyO5l8iCPKZsrjQ9ljFK1ox+E9qnRtjDybA/mljzoQlxRTKTi6PQXSh3fToIiJmRRKS0nZS7bKDqD7NJVpjrhrt9Ww8pdhOE5wyleGtWq1Tvd2f8AUxP3kbEPZI7uSV62yn3L6/wxpceifJXZWRrEe1Wcn8qYov11z5ynAOW/hOjcj2IoW9GiP5aKnooBPrNeHjrLUnZ1bw1KC/6f0/UZkREmlUEREASJZ85jLfJ2tLBblRsO4OB3G+x4dJLYmMoqS0ZtpunTNTg9Gjmq4t2pu1OopV1ODKdhBHAzzl2Z85jLfJ2tLBblRsO4OB3G+x4dJS9xbtTdqdRSrqcGU7CCOBkCytwZdcHjIYqGq2a5onuj7SD2OraXbe63U6h7nJWPycj3em62AZzNLB0faQex1bS7b3W6nUPc5Kx+Tke703bqrdOzI5eZZbxa21LfqvNFsRAMSWVkREQBERAEREAREQCKaTMk9vYVGA9qiRVHQbH/ALST5CUjOlbmgKiNTYYqylT0IwP0M5uubc03em29GKHqpKn9pDxC3TLTklutcq303+P8N7mDlLsMoUGx9l27Juj+yP7tU+Uvic0U6pUhl3qQw6g4j6idI2lwKlNKg3OoYdGAP3mWHezRGzyvScLO/b4f09oiJKK+a/OC47O0uH+Wk7eiMROdgJfmfD4ZOuz/AKTD12feUHIeI5otORr/ADm/E2Oblt2l5bUzuasgPTXBP0BnREoXMJMcpWo/GT6U3P2l9TPD8mRM8l/rFeHn+BERJJwRERAEREASJZ85jLfJ2tLBblRsO4OB3G+x4dJLYmMoqS0ZtpunTNTg9Gjmq4t2pu1OopV1ODKdhBHAzzl2Z85jLfJ2tLBblRsO4OB3G+x4dJS9xbtTdqdRSrqcGU7CCOBkCytwZdcHjIYqGq2a5onuj7SB2OraXbe63U6h7nJWPycj3em62AZzNLB0faQOx1bS7b3W6nUPc5Kx+Tke703bqrdOzI5eZZbxa21LfqvNFsRAMSWVkREQBERAEREASgs+Lbs8o3S/6mt+tQ/+Uv2UhpOXDKdbxWmf/Go+0j4j2Tt5JLS+S8PNEVl+5kXHaZOtW/0lX9Psf4ygpeWjVscmW/hrj0rPNWH9o6Gdr/GL8fJkniIk0qhos+Vxydd//UT6YH7Sg50RnHQ7SzuU+ajUA/Q2E53xkPEc0WnI3/nJeJIMwXwylan8ZHrTcfeXzOeM2bjs722c7hWTHoXAP0JnQ8zw/JkTPI/6xfh5/kRESScEREQBERAEREASJZ85jLfJ2tLBblRsO4OB3G+x4dJLYmMoqS0ZtpunTNTg9Gjmq4t2pu1OopV1ODKdhBHAzzl2Z85jLfJ2tLBblRsO4OB3G+x4dJS9xbtTdqdRSrqcGU7CCOBkCytwZdcHjIYqGq2a5onuj7SD2OraXbe63U6h7nJWPycj3em62AZzNLB0f6Qex1bS7b3W6nUPc5Kx+Tke703bqrdOzI5eZZbxa21LfqvNFsRAMSWVkREQBERAEpDSe2OU6vgtMf8AjB+8u+UJn3c9plG6bk+p+hVT/GR8R7J28kWt7fh5o0MvLRquGTLfx1z61qko2X5mNb6mTrUc6Yb9eL/5TVh/aOhnb/wivHyZvYiJNKofGXEEHcdk5uv7U0qtSkd6OyH8rFftOkpR+krJvY5RqkDBaoFUeY1W/uVvWRsQtkzvZJZpZKHetfh/SLqxBxG8bR14To7Jl6K1ClWG6oiv+pQfvOcJc2irKva2PZE+1RYp+U+2p+pH5Zrw70ehMzqriqjNf8v6kziIk0qoiIgCIiAIiIAiIgCRLPnMZb5O1pYLcqNh3BwO432PDpJbExlFSWjNtN06ZqcHo0c1XFu1N2p1FKupwZTsII4GecuzPnMZb5O1pYLcqNh3BwO432PDpKXuLdqbtTqKVdTgynYQRwMgWVuDLrg8ZDFQ1WzXNE90faQOx1bS7b3W6nUPc5Kx+Tke703WwDOZpYOj7SD2OraXbe63U6h7nJWPycj3em7dVbp2ZHLzLLeLW2pb9V5otiIBiSysiIiAfitVCKzscAoLE+AGJnN95dGrUeq292Zz+Zi33l2aR8q9hk+rgcGq+5X83xf2BpRsh4h7pFoySrSErH12+H9PqoWIUbzsHU7BOkbG2FKlTpjciqg/KoH2lF5jZO7fKFumGxW7RulP2/3AHnL7mWHWzZozyzWUId2r+P8ABERJRXhK/wBL2R9e3pXKjbSbVb+l8AD5MF/VLAmLlPJ63FGpQqfC6lT4YjePEb/KYTjxRaJOFu9BdGzu/Wc4SW6M8ufw16qMcKdYdmfBscUPriv5pGsoWLUKtSjUGDoxVvI7x4Hf5zwBw2jYZzotxepeLa431OD5SR0xE0GZOcYvrRHJHar7FUfiA+Low2+ZHCb+dNPVaooVlcq5uEuaERE9NYiIgCIiAIiIAiIgCRLPnMZb5O1pYLcqNh3BwO432PDpJbExlFSWjNtN06ZqcHo0c1XFu1N2p1FKupwZTsII4GecuzPnMZb5O1pYLcqNh3BwO432PDpKXuLdqbtTqKVdTgynYQRwMgWVuDLrg8ZDFQ1WzXNE90f6Qex1bS7b3W6nUPc5Kx+Tke703WwDOZpYOj7SD2OraXbe63U6h7nJWPycj3em7dVbp2ZHLzLLeLW2pb9V5otiIBmpzpy8tla1K7YFh7NNfmc/COnE+AMlN6LUrkIOclGPNlaaV8udtdLbocUoDb/W2BPoNUdcZB5+61YuzO5JZiWYneSTiT6mKFBnZUQEsxCqBxJOAHqZzZS4nqX3D0qipQXT9ZZeh7JGytdsN/uU8sGc+uoPIyy5rs38kC0tqVuvcXAnmx2sfNiTNjOhXHhikUrGX+nulPp09wiImZEEREArLS1m18N9THJK2Hoj/wCJ/LKznSd3aLVpvSqKGRwVYHiCMDKDzpzdexuGotiV+Km3zKdx6jcfESFfDR8SLXlGL44ehlzXL3fj6HvmZnObC5FQ4mk3s1VHFcfiA+Zd48xxl70K61FV0YMrAMpG0EEYgic1Sd6Os+f4Yi1uW9wx9hj/ACyTuP4CfQ7eJwU2cPZYzXAu1elrXaXPxX4LeifAZ9k0qgiIgCIiAIiIAiIgCIiAJEs+cxlvk7Wlgtyo2HcHA7jfY8OklsTGUVJaM203TpmpwejRzVcW7U3anUUq6nBlOwgjgZ5y7M+cxlvk7Wlgtyo2HcHA7jfY8Okpe4t2pu1OopV1ODKdhBHAyBZW4MuuDxkMVDVbNc0T3R/pB7HVtbtvdbqdQ9zkrH5OR7vTdpc/c6/464wQnsKeK0/xHvOeuGzwA5mRiJ47JOPCexwVULnclv8Au4lgaKM2u0qm8qD2Kfs08eLkbW/KD6t4SH5ByI95XShS3tvbgqj4mPgPqcBxl/5LyaltRShSGCINUfcnmScSfEzZRDV6voQc2xfoq/RR9qXyX5MqIiTipCIiAIiIAmjztzYS/oGm2C1F9qk/yt4/hO4j/wDJvInjSa0ZnXZKuSnF6NHN1/YPQqPRrKVdDgwP/NoI2g8RMeXlnrmWl/T1lwS4Uew/Aj5G/D48PoaUvrF6FRqVZCjqcGU/82jx4zn2VuD8C64LGwxUO6S5omuYukQ22rbXZLUNyPvNPwPNPqOm62qNZXUOjBlIxDAggg7iCN4nNMkOa2e1ewOCHXok4tSY7PEqe4fp4TZXdw7SIWPypWt2VbS7u8viJpM3c8Le+X3L4VMNtJsA48u8PEYzdyYmnuirzrlXLhmtGIiJ6YCIiAIiIAiIgCImpy9nTb2S61eoA3dpr7Tt0Xl4nATxtLdmcISm+GK1ZtXcAEkgAbSTsw8ZS+kjL9vdV1/hkBZPZeuNmvyUDvAfMfLZMbOvP2tfYoPdUP8A41PxeLnvdN3XfIxIdtvFsi0ZdlrofpbH2u5eff8AQT0trdqjrTpqWdjqqo2kk8BFtbNUdadNWZ2OCqoxJPIS5sxcxVsV7Wtg1yw2neEB7q+PNvLdv111ubJ+MxkMLDV7t8kZeZOaK2FH2sDXfA1G/ZF/CPqcT0kkROgkktEUm22Vs3Ob1bERE9NYiIgCIiAIiIAmizpzQo36YVBq1FHsVQNo8D8y+H7TexPGk1ozOuyVclKD0aOe84M2q9jU1K6bD8LjajdDz8DtmqnSV7Y066GnWRXRt6sMR/78ZWmcuiZlxqWDay7+xc+0P6XOw9Gw6mQ50NbxLRhM3hZ2buy+/o/sV0jlSCpII2gg4EHmDwMmOQtKVzQwWvhcIPmOq/6xv/MD1kRurR6TmnVRkcb1YFSPIzymlSceR1baar46TWq/epd2SdJlnXwDVDRblVGqP1jFfUiSehcrUGtTdWXmpDD1E5qnpb3LUzrU3dDzQlT6ib44h9Uci3JK3vXLT37/AGOlYlBW2fF9T+G7rH+rVqf7wZnLpOvx/OQ9adP7ATZ6xEgyyS9cpL5/Yu+JSDaTr8/zkHSnT+4Mw7nPu+qfFd1R/Tq0/wDaBHrEQskvfOS+f2L4q1lQFnZVUbyxAHqZG8q6R7KhiO27Vh3aQ1/7vh+spO5vHqnGrUdzzdmc/Uzxmt4h9ETaskgt7Ja+7b7k4y5pXuK2K2yignP439SMF8hj4yFVqzOxd2ZmO0sxLE9Sdpn4n7oUGdgiKzMdgVQWJ6AbTNEpOXM7FOHqoWkFp+95+JsMiZBrXlTsrdCx7x3Ko5s3AfU+MmGbWiipUwqXrGkm/s1wLnqdyfU9JZ+Tcl0ramKVCmqIOA/cneT4mbYUN7vY5mLzaurs1dqXyX3NLmjmTSsF1v8AqVyPaqEf2oO6v1P7SSIk1JJaIq1ts7ZOc3q2IiJ6axERAEREAREQBERAEREAREQDCypkWjdLqXFJKg4aw2jo29fIyC5Y0PIcWtK5T8FX2h5MNo8wZY8TCUIy5olUYu6j2JafT4FD5SzBvaGOtbs6/NS94PQe0PMTQVaZU6rgqeTAqfQzpeeNxaJUGFREccmAYfWaHh10Z1q88mv/AEhr7tvuc2RL9uMyLKp8VnQ/Kup/twmI2jWwP/bYdKlYf5zD1eRLWd09Yv5fco2JeS6NbAf9sT1qVj/nMq3zGsU+Gzon+oa/+4mPV5B53R0i/l9yhEUscFBJ5DafQTe5OzGva+GpbOo+ap7of3YE+QMvS2sadIYUqdNByRVX9hPeZrDrqyLZnkn7ENPe9fsVpkjQ8NjXdfH8FLZ6uw/YCTrJGb9C0XVt6KJzI2serHafWbGJvjXGPJHJvxl1/ty27ugiImZEEREAREQBERAEREAREQBERAEREAREQBERAEREAREQBERAEREAREQBERAEREAREQBERAEREA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3" name="Shape 168"/>
          <p:cNvSpPr/>
          <p:nvPr/>
        </p:nvSpPr>
        <p:spPr>
          <a:xfrm>
            <a:off x="991809" y="1969586"/>
            <a:ext cx="297404" cy="7310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671" y="2929"/>
                </a:lnTo>
                <a:lnTo>
                  <a:pt x="7200" y="2929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>
              <a:defRPr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6337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construction-wallpap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0362" cy="6858000"/>
          </a:xfrm>
          <a:prstGeom prst="rect">
            <a:avLst/>
          </a:prstGeom>
        </p:spPr>
      </p:pic>
      <p:pic>
        <p:nvPicPr>
          <p:cNvPr id="15" name="Изображение 14" descr="Снимок экрана 2016-08-24 в 11.07.46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0"/>
          <a:stretch/>
        </p:blipFill>
        <p:spPr>
          <a:xfrm>
            <a:off x="205099" y="232129"/>
            <a:ext cx="8753551" cy="975992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738059" y="423654"/>
            <a:ext cx="12357" cy="5807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1"/>
          <p:cNvSpPr txBox="1">
            <a:spLocks/>
          </p:cNvSpPr>
          <p:nvPr/>
        </p:nvSpPr>
        <p:spPr bwMode="auto">
          <a:xfrm>
            <a:off x="6653817" y="435279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algn="r"/>
            <a:fld id="{59004559-CCD2-4957-BC49-9F2E1C32210F}" type="slidenum">
              <a:rPr kumimoji="0" lang="en-US" sz="2000">
                <a:solidFill>
                  <a:srgbClr val="26BC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13</a:t>
            </a:fld>
            <a:endParaRPr kumimoji="0" lang="en-US" sz="2000" dirty="0">
              <a:solidFill>
                <a:srgbClr val="26BC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699650" y="299998"/>
            <a:ext cx="5573493" cy="1143000"/>
          </a:xfrm>
        </p:spPr>
        <p:txBody>
          <a:bodyPr/>
          <a:lstStyle/>
          <a:p>
            <a:r>
              <a:rPr lang="ru-RU" sz="1800" dirty="0">
                <a:solidFill>
                  <a:schemeClr val="bg1"/>
                </a:solidFill>
              </a:rPr>
              <a:t>ОСНОВНЫЕ ПРИНЦИПЫ ОБЕСПЕЧЕНИЯ ОХРАНЫ ТРУДА</a:t>
            </a:r>
            <a:br>
              <a:rPr lang="ru-RU" sz="1800" dirty="0">
                <a:solidFill>
                  <a:schemeClr val="bg1"/>
                </a:solidFill>
              </a:rPr>
            </a:b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8443" name="AutoShape 2" descr="data:image/jpeg;base64,/9j/4AAQSkZJRgABAQAAAQABAAD/2wCEAAkGBhQQEBIQDxAQFBIWFxwUFRUVGBQTGhocGBQVFRgXGRgbHCYgFxkjGhQWHy8gIycpLSwsGB4xQTctQSY3LSkBCQoKDgwOGg8PGjUfHR81KSw1NSkpNSw1LDUsNTUpLC8vLCktLC8sNSwwLCwsLCwpLCwpLCosLCwsLDQsNCwsNf/AABEIAOEA4QMBIgACEQEDEQH/xAAcAAEAAgMBAQEAAAAAAAAAAAAABgcEBQgDAQL/xABAEAACAQIBCQUGBAUDBAMAAAABAgADBBEFBgcSITFBUXETQmGBkSIjMlKhwWKCkrEUQ3KiwmOy8DNEo/FTc9H/xAAaAQEAAgMBAAAAAAAAAAAAAAAABAYCAwUB/8QAMBEAAgIABAMECwEBAQAAAAAAAAECAwQFESESMUEiUWHBExQycZGhsdHh8PEjQjP/2gAMAwEAAhEDEQA/ALxiIgCIiAIiIAiIgCJ4Xl9TooXrVEpoO8xCj68ZCssaW7enittTes3zH3aepGsfSYynGPNkinDW3P8Azjr+95PJ8Jw3yk8paTr2tiFqJRXlTUY/qbE+mEjl5lKrWONatVqH8bM37maHiF0R1q8ktftyS+f2OgLjOC2p/wDUurdf6qiD6YzCfPixG+8oeTY/tKDAiYesPuJayOvrNl+JnzYn/vKHm2H7zMoZx21T4Lq3bwFRCfTGc7wY9YfcHkdfSTOmFYHaDiJ9nNtrf1KRxpValM80Zk/YyRZN0lXtHAGqKq8qqhv7hg31maxC6oiWZJYvYkn79vuXhEr/ACRpeovgt1SekfmX3i9SNjD0Mm2T8p0rhNehVSovNSDh4HkfAzdGcZcmcq7C3Uf+kdP3vMqIiZkYREQBERAEREAREQBERAEREARE1OcWc1GxpdpWbafgQfE55AcuZOwTxtLdmcISnJRitWzZ166opd2VVAxLMQABzJO6V3nLpZVcadgoc7u1cHV/Ku9upwHgZCs588K9+/vDq0gcVpKTqjkT8zeJ8sJopEne3tEs2EyiMO1du+7p+foZWUcq1bl+0r1XqNzY44eAG5R4DCYsSUZC0dXd1gxTsaZ79XFSeifEfPAeMjpOT2OxOyuiOsmooi8AbcOPKXHkrRPa0sDXNSu3idRf0rt9SZKrHI9GgMKFGlT/AKFVfqBiZvjh5Pmcm3Oqo7QTl8v34FB22blzU207W4YcxTfD1wwmcmYV8d1pU8zTX92l9RNnq67yFLPLekV8/wAFCvmDfjfaVPI0z+zTCuM2bqnte0uAOfZuR6gYToeI9XXeI55b1ivn+TmdhgcDsPI7D6T5Oj73JlKsMK1GnUH41Vv3Ei2VdFVpVxNLXoN+A6y/pbH6ETW8O1yJlWdVS2nFx+ZTMyLHKFSg4qUaj03HeUkHoeY8DJLlzRndW2LIor0xxp46w6odvpjImRhsO+aHFxe5167ar46wakiy82tLW6nfr4dsg/3oP3X0lj2l2lVFqUnV0baGUgg+c5sm3zdzpr2L61BvZPx022o3UcD4jbN8L2tpHJxeUQn2qdn3dPx9DoKJo82M7aN+mtSOrUA9uk3xL4/iXxH03TeSYmmtUVeyuVcnGa0aERE9MBERAEREAREQBETU5zZxU7Gg1aptO5E4s3ADw4k8BPG9FqzOEJTkoxWrZjZ3Z3U8n0sWwaq3/Tp47/xHko5+UpDKuVal1VatXcs7egHBVHBRyjKuVal1WavWbWdvQDgoHADlMSQLLHN+Bc8DgY4aPfJ835ITcZuZqV759WiuCD4qjbEXz4nwG3pNPJ/o7z9Fvq2l0QKOPu6m7UJOOq34STv4dN2MEm9JG/FzthU5VLV/vxJrm1mDb2WDava1h/McA4f0LuT9/GSWAYnRSSWiKNbbO2XFN6sRET01iIiAIiIAiIgCaDOPMm3vgTUTUq8KqYBvzcHHX6TfxPGk9mbK7J1y4oPRlCZz5mV7Bsag16ROC1Vx1TyB+RvA+RM0M6Vr0FqKUdVZWGBVgCCORB3ypc+dHRtta4tAWob2Te1PxHFk+o+oh2U8O8Sz4HNVa1XbtLv6P7EMsL+pQqLVouUdTiGH7eIPEHfLqzLz1S/p6rYJcKPbTgR86c18OH1NGz3sb56FRatFirocVYf82jgRxmuuxwfgTcbgoYqHdJcmdJRNFmhnSl/QDjBai+zVTkeY/Cd48xwm9nQTTWqKVZXKuThJaNCIiemAiIgCIiAedeuqKzuQqqCzE7gAMST5Sh88M52v7g1NopL7NJTwXHeR8zbz5DhJrpZzl1VWxpna2D1cPlx9lPMjE+AHOVbId89XwotOUYTgj6aXN8vd+foJJM2sxK99Sq1kIRVGCa38xhvUHgPxc8Bzww81M3WvrlaK4hB7VRvlUb/M7h4nwl92dmlGmtKkoVEAVVHACY1VcW75G7MsweH0hX7T+X9OcLi3am7U6ilXU4Mp2EEcDPOXZnzmMt8na0sFuVGw7g4Hcb7Hh0lL3Fu1N2p1FKupwZTsII4GYWVuDJeDxkMVDVbNc0T3R9pA7HVtLtvdbqdQ9zkrH5OR7vTdbAM5mlg6PtIHY6tpdt7rdTqHuclY/JyPd6bt1VunZkcvMst4tbalv1Xmi2IgGJLKyIiIAiIgCIiAIiIAnwifYgFRaRMxf4Ym6tl9wT7aD+WTxH4CfQ+B2QOdLVqIdWRwGVgQQdoIIwII5Sis9s1jYXBUYmi+LUmPLipPNccOhB4yFdXw9pFryrHu1eisfaXLxMPNnOB7G4WumJG51+ZTvHXiDzAl+2N6lemlWk2sjgMp8D9/Cc2yx9E2cuq7WNQ+y2L0ceB3unmPaHRucUT0fCxm+E9JD00ecefivwWlERJpVBERAE8L+8WjSerUOCIpdugGPrPeQPS3ljs7VLdT7VZsW/oTAn1Yp6GYzlwxbJGGpd1sa+/9ZVuVcpNc16lep8TsWPhyXoBgPKYkSUaOshfxV6hYY06XvX5Eg+wvm2B6KZzUnJ6F5snGityfKKLMzBza/grVdYYVqmD1OY2eyn5QfUmSWInTSSWiKFbbK2bnLmxIlnzmMt8na0sFuVGw7g4Hcb7Hh0ktieSipLRntN06ZqcHo0c1XFu1N2p1FKupwZTsII4GecuzPnMZb5O1pYLcqNh3BwO432PDpKXuLdqbtTqKVdTgynYQRwMgWVuDLrg8ZDFQ1WzXNE90faQex1bS7b3W6nUPc5Kx+Tke703WwDOZpYOj7SD2OraXbe63U6h7nJWPycj3em7bVbp2ZHLzLLeLW2pb9V5otiIBiTCsiIiAIiIAiIgCIiAJpM8M3RfWr0tnaD26R5OBs8jtB6zdxPGtVozOucq5KceaOaHQqSrAgg4EHeCNhB8Z+7S6alUSrTODowZTyIOIku0pZC7C77ZRglca35xgH9cVbzMhk5slwvQvtNsb6lNcn+s6MyLlRbq3pXCbnUNhyO5l8iCPKZsrjQ9ljFK1ox+E9qnRtjDybA/mljzoQlxRTKTi6PQXSh3fToIiJmRRKS0nZS7bKDqD7NJVpjrhrt9Ww8pdhOE5wyleGtWq1Tvd2f8AUxP3kbEPZI7uSV62yn3L6/wxpceifJXZWRrEe1Wcn8qYov11z5ynAOW/hOjcj2IoW9GiP5aKnooBPrNeHjrLUnZ1bw1KC/6f0/UZkREmlUEREASJZ85jLfJ2tLBblRsO4OB3G+x4dJLYmMoqS0ZtpunTNTg9Gjmq4t2pu1OopV1ODKdhBHAzzl2Z85jLfJ2tLBblRsO4OB3G+x4dJS9xbtTdqdRSrqcGU7CCOBkCytwZdcHjIYqGq2a5onuj7SD2OraXbe63U6h7nJWPycj3em62AZzNLB0faQex1bS7b3W6nUPc5Kx+Tke703bqrdOzI5eZZbxa21LfqvNFsRAMSWVkREQBERAEREAREQCKaTMk9vYVGA9qiRVHQbH/ALST5CUjOlbmgKiNTYYqylT0IwP0M5uubc03em29GKHqpKn9pDxC3TLTklutcq303+P8N7mDlLsMoUGx9l27Juj+yP7tU+Uvic0U6pUhl3qQw6g4j6idI2lwKlNKg3OoYdGAP3mWHezRGzyvScLO/b4f09oiJKK+a/OC47O0uH+Wk7eiMROdgJfmfD4ZOuz/AKTD12feUHIeI5otORr/ADm/E2Oblt2l5bUzuasgPTXBP0BnREoXMJMcpWo/GT6U3P2l9TPD8mRM8l/rFeHn+BERJJwRERAEREASJZ85jLfJ2tLBblRsO4OB3G+x4dJLYmMoqS0ZtpunTNTg9Gjmq4t2pu1OopV1ODKdhBHAzzl2Z85jLfJ2tLBblRsO4OB3G+x4dJS9xbtTdqdRSrqcGU7CCOBkCytwZdcHjIYqGq2a5onuj7SB2OraXbe63U6h7nJWPycj3em62AZzNLB0faQOx1bS7b3W6nUPc5Kx+Tke703bqrdOzI5eZZbxa21LfqvNFsRAMSWVkREQBERAEREASgs+Lbs8o3S/6mt+tQ/+Uv2UhpOXDKdbxWmf/Go+0j4j2Tt5JLS+S8PNEVl+5kXHaZOtW/0lX9Psf4ygpeWjVscmW/hrj0rPNWH9o6Gdr/GL8fJkniIk0qhos+Vxydd//UT6YH7Sg50RnHQ7SzuU+ajUA/Q2E53xkPEc0WnI3/nJeJIMwXwylan8ZHrTcfeXzOeM2bjs722c7hWTHoXAP0JnQ8zw/JkTPI/6xfh5/kRESScEREQBERAEREASJZ85jLfJ2tLBblRsO4OB3G+x4dJLYmMoqS0ZtpunTNTg9Gjmq4t2pu1OopV1ODKdhBHAzzl2Z85jLfJ2tLBblRsO4OB3G+x4dJS9xbtTdqdRSrqcGU7CCOBkCytwZdcHjIYqGq2a5onuj7SD2OraXbe63U6h7nJWPycj3em62AZzNLB0f6Qex1bS7b3W6nUPc5Kx+Tke703bqrdOzI5eZZbxa21LfqvNFsRAMSWVkREQBERAEpDSe2OU6vgtMf8AjB+8u+UJn3c9plG6bk+p+hVT/GR8R7J28kWt7fh5o0MvLRquGTLfx1z61qko2X5mNb6mTrUc6Yb9eL/5TVh/aOhnb/wivHyZvYiJNKofGXEEHcdk5uv7U0qtSkd6OyH8rFftOkpR+krJvY5RqkDBaoFUeY1W/uVvWRsQtkzvZJZpZKHetfh/SLqxBxG8bR14To7Jl6K1ClWG6oiv+pQfvOcJc2irKva2PZE+1RYp+U+2p+pH5Zrw70ehMzqriqjNf8v6kziIk0qoiIgCIiAIiIAiIgCRLPnMZb5O1pYLcqNh3BwO432PDpJbExlFSWjNtN06ZqcHo0c1XFu1N2p1FKupwZTsII4GecuzPnMZb5O1pYLcqNh3BwO432PDpKXuLdqbtTqKVdTgynYQRwMgWVuDLrg8ZDFQ1WzXNE90faQOx1bS7b3W6nUPc5Kx+Tke703WwDOZpYOj7SD2OraXbe63U6h7nJWPycj3em7dVbp2ZHLzLLeLW2pb9V5otiIBiSysiIiAfitVCKzscAoLE+AGJnN95dGrUeq292Zz+Zi33l2aR8q9hk+rgcGq+5X83xf2BpRsh4h7pFoySrSErH12+H9PqoWIUbzsHU7BOkbG2FKlTpjciqg/KoH2lF5jZO7fKFumGxW7RulP2/3AHnL7mWHWzZozyzWUId2r+P8ABERJRXhK/wBL2R9e3pXKjbSbVb+l8AD5MF/VLAmLlPJ63FGpQqfC6lT4YjePEb/KYTjxRaJOFu9BdGzu/Wc4SW6M8ufw16qMcKdYdmfBscUPriv5pGsoWLUKtSjUGDoxVvI7x4Hf5zwBw2jYZzotxepeLa431OD5SR0xE0GZOcYvrRHJHar7FUfiA+Low2+ZHCb+dNPVaooVlcq5uEuaERE9NYiIgCIiAIiIAiIgCRLPnMZb5O1pYLcqNh3BwO432PDpJbExlFSWjNtN06ZqcHo0c1XFu1N2p1FKupwZTsII4GecuzPnMZb5O1pYLcqNh3BwO432PDpKXuLdqbtTqKVdTgynYQRwMgWVuDLrg8ZDFQ1WzXNE90f6Qex1bS7b3W6nUPc5Kx+Tke703WwDOZpYOj7SD2OraXbe63U6h7nJWPycj3em7dVbp2ZHLzLLeLW2pb9V5otiIBmpzpy8tla1K7YFh7NNfmc/COnE+AMlN6LUrkIOclGPNlaaV8udtdLbocUoDb/W2BPoNUdcZB5+61YuzO5JZiWYneSTiT6mKFBnZUQEsxCqBxJOAHqZzZS4nqX3D0qipQXT9ZZeh7JGytdsN/uU8sGc+uoPIyy5rs38kC0tqVuvcXAnmx2sfNiTNjOhXHhikUrGX+nulPp09wiImZEEREArLS1m18N9THJK2Hoj/wCJ/LKznSd3aLVpvSqKGRwVYHiCMDKDzpzdexuGotiV+Km3zKdx6jcfESFfDR8SLXlGL44ehlzXL3fj6HvmZnObC5FQ4mk3s1VHFcfiA+Zd48xxl70K61FV0YMrAMpG0EEYgic1Sd6Os+f4Yi1uW9wx9hj/ACyTuP4CfQ7eJwU2cPZYzXAu1elrXaXPxX4LeifAZ9k0qgiIgCIiAIiIAiIgCIiAJEs+cxlvk7Wlgtyo2HcHA7jfY8OklsTGUVJaM203TpmpwejRzVcW7U3anUUq6nBlOwgjgZ5y7M+cxlvk7Wlgtyo2HcHA7jfY8Okpe4t2pu1OopV1ODKdhBHAyBZW4MuuDxkMVDVbNc0T3R/pB7HVtbtvdbqdQ9zkrH5OR7vTdpc/c6/464wQnsKeK0/xHvOeuGzwA5mRiJ47JOPCexwVULnclv8Au4lgaKM2u0qm8qD2Kfs08eLkbW/KD6t4SH5ByI95XShS3tvbgqj4mPgPqcBxl/5LyaltRShSGCINUfcnmScSfEzZRDV6voQc2xfoq/RR9qXyX5MqIiTipCIiAIiIAmjztzYS/oGm2C1F9qk/yt4/hO4j/wDJvInjSa0ZnXZKuSnF6NHN1/YPQqPRrKVdDgwP/NoI2g8RMeXlnrmWl/T1lwS4Uew/Aj5G/D48PoaUvrF6FRqVZCjqcGU/82jx4zn2VuD8C64LGwxUO6S5omuYukQ22rbXZLUNyPvNPwPNPqOm62qNZXUOjBlIxDAggg7iCN4nNMkOa2e1ewOCHXok4tSY7PEqe4fp4TZXdw7SIWPypWt2VbS7u8viJpM3c8Le+X3L4VMNtJsA48u8PEYzdyYmnuirzrlXLhmtGIiJ6YCIiAIiIAiIgCImpy9nTb2S61eoA3dpr7Tt0Xl4nATxtLdmcISm+GK1ZtXcAEkgAbSTsw8ZS+kjL9vdV1/hkBZPZeuNmvyUDvAfMfLZMbOvP2tfYoPdUP8A41PxeLnvdN3XfIxIdtvFsi0ZdlrofpbH2u5eff8AQT0trdqjrTpqWdjqqo2kk8BFtbNUdadNWZ2OCqoxJPIS5sxcxVsV7Wtg1yw2neEB7q+PNvLdv111ubJ+MxkMLDV7t8kZeZOaK2FH2sDXfA1G/ZF/CPqcT0kkROgkktEUm22Vs3Ob1bERE9NYiIgCIiAIiIAmizpzQo36YVBq1FHsVQNo8D8y+H7TexPGk1ozOuyVclKD0aOe84M2q9jU1K6bD8LjajdDz8DtmqnSV7Y066GnWRXRt6sMR/78ZWmcuiZlxqWDay7+xc+0P6XOw9Gw6mQ50NbxLRhM3hZ2buy+/o/sV0jlSCpII2gg4EHmDwMmOQtKVzQwWvhcIPmOq/6xv/MD1kRurR6TmnVRkcb1YFSPIzymlSceR1baar46TWq/epd2SdJlnXwDVDRblVGqP1jFfUiSehcrUGtTdWXmpDD1E5qnpb3LUzrU3dDzQlT6ib44h9Uci3JK3vXLT37/AGOlYlBW2fF9T+G7rH+rVqf7wZnLpOvx/OQ9adP7ATZ6xEgyyS9cpL5/Yu+JSDaTr8/zkHSnT+4Mw7nPu+qfFd1R/Tq0/wDaBHrEQskvfOS+f2L4q1lQFnZVUbyxAHqZG8q6R7KhiO27Vh3aQ1/7vh+spO5vHqnGrUdzzdmc/Uzxmt4h9ETaskgt7Ja+7b7k4y5pXuK2K2yignP439SMF8hj4yFVqzOxd2ZmO0sxLE9Sdpn4n7oUGdgiKzMdgVQWJ6AbTNEpOXM7FOHqoWkFp+95+JsMiZBrXlTsrdCx7x3Ko5s3AfU+MmGbWiipUwqXrGkm/s1wLnqdyfU9JZ+Tcl0ramKVCmqIOA/cneT4mbYUN7vY5mLzaurs1dqXyX3NLmjmTSsF1v8AqVyPaqEf2oO6v1P7SSIk1JJaIq1ts7ZOc3q2IiJ6axERAEREAREQBERAEREAREQDCypkWjdLqXFJKg4aw2jo29fIyC5Y0PIcWtK5T8FX2h5MNo8wZY8TCUIy5olUYu6j2JafT4FD5SzBvaGOtbs6/NS94PQe0PMTQVaZU6rgqeTAqfQzpeeNxaJUGFREccmAYfWaHh10Z1q88mv/AEhr7tvuc2RL9uMyLKp8VnQ/Kup/twmI2jWwP/bYdKlYf5zD1eRLWd09Yv5fco2JeS6NbAf9sT1qVj/nMq3zGsU+Gzon+oa/+4mPV5B53R0i/l9yhEUscFBJ5DafQTe5OzGva+GpbOo+ap7of3YE+QMvS2sadIYUqdNByRVX9hPeZrDrqyLZnkn7ENPe9fsVpkjQ8NjXdfH8FLZ6uw/YCTrJGb9C0XVt6KJzI2serHafWbGJvjXGPJHJvxl1/ty27ugiImZEEREAREQBERAEREAREQBERAEREAREQBERAEREAREQBERAEREAREQBERAEREAREQBERAEREA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8444" name="AutoShape 4" descr="data:image/jpeg;base64,/9j/4AAQSkZJRgABAQAAAQABAAD/2wCEAAkGBhQQEBIQDxAQFBIWFxwUFRUVGBQTGhocGBQVFRgXGRgbHCYgFxkjGhQWHy8gIycpLSwsGB4xQTctQSY3LSkBCQoKDgwOGg8PGjUfHR81KSw1NSkpNSw1LDUsNTUpLC8vLCktLC8sNSwwLCwsLCwpLCwpLCosLCwsLDQsNCwsNf/AABEIAOEA4QMBIgACEQEDEQH/xAAcAAEAAgMBAQEAAAAAAAAAAAAABgcEBQgDAQL/xABAEAACAQIBCQUGBAUDBAMAAAABAgADBBEFBgcSITFBUXETQmGBkSIjMlKhwWKCkrEUQ3KiwmOy8DNEo/FTc9H/xAAaAQEAAgMBAAAAAAAAAAAAAAAABAYCAwUB/8QAMBEAAgIABAMECwEBAQAAAAAAAAECAwQFESESMUEiUWHBExQycZGhsdHh8PEjQjP/2gAMAwEAAhEDEQA/ALxiIgCIiAIiIAiIgCJ4Xl9TooXrVEpoO8xCj68ZCssaW7enittTes3zH3aepGsfSYynGPNkinDW3P8Azjr+95PJ8Jw3yk8paTr2tiFqJRXlTUY/qbE+mEjl5lKrWONatVqH8bM37maHiF0R1q8ktftyS+f2OgLjOC2p/wDUurdf6qiD6YzCfPixG+8oeTY/tKDAiYesPuJayOvrNl+JnzYn/vKHm2H7zMoZx21T4Lq3bwFRCfTGc7wY9YfcHkdfSTOmFYHaDiJ9nNtrf1KRxpValM80Zk/YyRZN0lXtHAGqKq8qqhv7hg31maxC6oiWZJYvYkn79vuXhEr/ACRpeovgt1SekfmX3i9SNjD0Mm2T8p0rhNehVSovNSDh4HkfAzdGcZcmcq7C3Uf+kdP3vMqIiZkYREQBERAEREAREQBERAEREARE1OcWc1GxpdpWbafgQfE55AcuZOwTxtLdmcISnJRitWzZ166opd2VVAxLMQABzJO6V3nLpZVcadgoc7u1cHV/Ku9upwHgZCs588K9+/vDq0gcVpKTqjkT8zeJ8sJopEne3tEs2EyiMO1du+7p+foZWUcq1bl+0r1XqNzY44eAG5R4DCYsSUZC0dXd1gxTsaZ79XFSeifEfPAeMjpOT2OxOyuiOsmooi8AbcOPKXHkrRPa0sDXNSu3idRf0rt9SZKrHI9GgMKFGlT/AKFVfqBiZvjh5Pmcm3Oqo7QTl8v34FB22blzU207W4YcxTfD1wwmcmYV8d1pU8zTX92l9RNnq67yFLPLekV8/wAFCvmDfjfaVPI0z+zTCuM2bqnte0uAOfZuR6gYToeI9XXeI55b1ivn+TmdhgcDsPI7D6T5Oj73JlKsMK1GnUH41Vv3Ei2VdFVpVxNLXoN+A6y/pbH6ETW8O1yJlWdVS2nFx+ZTMyLHKFSg4qUaj03HeUkHoeY8DJLlzRndW2LIor0xxp46w6odvpjImRhsO+aHFxe5167ar46wakiy82tLW6nfr4dsg/3oP3X0lj2l2lVFqUnV0baGUgg+c5sm3zdzpr2L61BvZPx022o3UcD4jbN8L2tpHJxeUQn2qdn3dPx9DoKJo82M7aN+mtSOrUA9uk3xL4/iXxH03TeSYmmtUVeyuVcnGa0aERE9MBERAEREAREQBETU5zZxU7Gg1aptO5E4s3ADw4k8BPG9FqzOEJTkoxWrZjZ3Z3U8n0sWwaq3/Tp47/xHko5+UpDKuVal1VatXcs7egHBVHBRyjKuVal1WavWbWdvQDgoHADlMSQLLHN+Bc8DgY4aPfJ835ITcZuZqV759WiuCD4qjbEXz4nwG3pNPJ/o7z9Fvq2l0QKOPu6m7UJOOq34STv4dN2MEm9JG/FzthU5VLV/vxJrm1mDb2WDava1h/McA4f0LuT9/GSWAYnRSSWiKNbbO2XFN6sRET01iIiAIiIAiIgCaDOPMm3vgTUTUq8KqYBvzcHHX6TfxPGk9mbK7J1y4oPRlCZz5mV7Bsag16ROC1Vx1TyB+RvA+RM0M6Vr0FqKUdVZWGBVgCCORB3ypc+dHRtta4tAWob2Te1PxHFk+o+oh2U8O8Sz4HNVa1XbtLv6P7EMsL+pQqLVouUdTiGH7eIPEHfLqzLz1S/p6rYJcKPbTgR86c18OH1NGz3sb56FRatFirocVYf82jgRxmuuxwfgTcbgoYqHdJcmdJRNFmhnSl/QDjBai+zVTkeY/Cd48xwm9nQTTWqKVZXKuThJaNCIiemAiIgCIiAedeuqKzuQqqCzE7gAMST5Sh88M52v7g1NopL7NJTwXHeR8zbz5DhJrpZzl1VWxpna2D1cPlx9lPMjE+AHOVbId89XwotOUYTgj6aXN8vd+foJJM2sxK99Sq1kIRVGCa38xhvUHgPxc8Bzww81M3WvrlaK4hB7VRvlUb/M7h4nwl92dmlGmtKkoVEAVVHACY1VcW75G7MsweH0hX7T+X9OcLi3am7U6ilXU4Mp2EEcDPOXZnzmMt8na0sFuVGw7g4Hcb7Hh0lL3Fu1N2p1FKupwZTsII4GYWVuDJeDxkMVDVbNc0T3R9pA7HVtLtvdbqdQ9zkrH5OR7vTdbAM5mlg6PtIHY6tpdt7rdTqHuclY/JyPd6bt1VunZkcvMst4tbalv1Xmi2IgGJLKyIiIAiIgCIiAIiIAnwifYgFRaRMxf4Ym6tl9wT7aD+WTxH4CfQ+B2QOdLVqIdWRwGVgQQdoIIwII5Sis9s1jYXBUYmi+LUmPLipPNccOhB4yFdXw9pFryrHu1eisfaXLxMPNnOB7G4WumJG51+ZTvHXiDzAl+2N6lemlWk2sjgMp8D9/Cc2yx9E2cuq7WNQ+y2L0ceB3unmPaHRucUT0fCxm+E9JD00ecefivwWlERJpVBERAE8L+8WjSerUOCIpdugGPrPeQPS3ljs7VLdT7VZsW/oTAn1Yp6GYzlwxbJGGpd1sa+/9ZVuVcpNc16lep8TsWPhyXoBgPKYkSUaOshfxV6hYY06XvX5Eg+wvm2B6KZzUnJ6F5snGityfKKLMzBza/grVdYYVqmD1OY2eyn5QfUmSWInTSSWiKFbbK2bnLmxIlnzmMt8na0sFuVGw7g4Hcb7Hh0ktieSipLRntN06ZqcHo0c1XFu1N2p1FKupwZTsII4GecuzPnMZb5O1pYLcqNh3BwO432PDpKXuLdqbtTqKVdTgynYQRwMgWVuDLrg8ZDFQ1WzXNE90faQex1bS7b3W6nUPc5Kx+Tke703WwDOZpYOj7SD2OraXbe63U6h7nJWPycj3em7bVbp2ZHLzLLeLW2pb9V5otiIBiTCsiIiAIiIAiIgCIiAJpM8M3RfWr0tnaD26R5OBs8jtB6zdxPGtVozOucq5KceaOaHQqSrAgg4EHeCNhB8Z+7S6alUSrTODowZTyIOIku0pZC7C77ZRglca35xgH9cVbzMhk5slwvQvtNsb6lNcn+s6MyLlRbq3pXCbnUNhyO5l8iCPKZsrjQ9ljFK1ox+E9qnRtjDybA/mljzoQlxRTKTi6PQXSh3fToIiJmRRKS0nZS7bKDqD7NJVpjrhrt9Ww8pdhOE5wyleGtWq1Tvd2f8AUxP3kbEPZI7uSV62yn3L6/wxpceifJXZWRrEe1Wcn8qYov11z5ynAOW/hOjcj2IoW9GiP5aKnooBPrNeHjrLUnZ1bw1KC/6f0/UZkREmlUEREASJZ85jLfJ2tLBblRsO4OB3G+x4dJLYmMoqS0ZtpunTNTg9Gjmq4t2pu1OopV1ODKdhBHAzzl2Z85jLfJ2tLBblRsO4OB3G+x4dJS9xbtTdqdRSrqcGU7CCOBkCytwZdcHjIYqGq2a5onuj7SD2OraXbe63U6h7nJWPycj3em62AZzNLB0faQex1bS7b3W6nUPc5Kx+Tke703bqrdOzI5eZZbxa21LfqvNFsRAMSWVkREQBERAEREAREQCKaTMk9vYVGA9qiRVHQbH/ALST5CUjOlbmgKiNTYYqylT0IwP0M5uubc03em29GKHqpKn9pDxC3TLTklutcq303+P8N7mDlLsMoUGx9l27Juj+yP7tU+Uvic0U6pUhl3qQw6g4j6idI2lwKlNKg3OoYdGAP3mWHezRGzyvScLO/b4f09oiJKK+a/OC47O0uH+Wk7eiMROdgJfmfD4ZOuz/AKTD12feUHIeI5otORr/ADm/E2Oblt2l5bUzuasgPTXBP0BnREoXMJMcpWo/GT6U3P2l9TPD8mRM8l/rFeHn+BERJJwRERAEREASJZ85jLfJ2tLBblRsO4OB3G+x4dJLYmMoqS0ZtpunTNTg9Gjmq4t2pu1OopV1ODKdhBHAzzl2Z85jLfJ2tLBblRsO4OB3G+x4dJS9xbtTdqdRSrqcGU7CCOBkCytwZdcHjIYqGq2a5onuj7SB2OraXbe63U6h7nJWPycj3em62AZzNLB0faQOx1bS7b3W6nUPc5Kx+Tke703bqrdOzI5eZZbxa21LfqvNFsRAMSWVkREQBERAEREASgs+Lbs8o3S/6mt+tQ/+Uv2UhpOXDKdbxWmf/Go+0j4j2Tt5JLS+S8PNEVl+5kXHaZOtW/0lX9Psf4ygpeWjVscmW/hrj0rPNWH9o6Gdr/GL8fJkniIk0qhos+Vxydd//UT6YH7Sg50RnHQ7SzuU+ajUA/Q2E53xkPEc0WnI3/nJeJIMwXwylan8ZHrTcfeXzOeM2bjs722c7hWTHoXAP0JnQ8zw/JkTPI/6xfh5/kRESScEREQBERAEREASJZ85jLfJ2tLBblRsO4OB3G+x4dJLYmMoqS0ZtpunTNTg9Gjmq4t2pu1OopV1ODKdhBHAzzl2Z85jLfJ2tLBblRsO4OB3G+x4dJS9xbtTdqdRSrqcGU7CCOBkCytwZdcHjIYqGq2a5onuj7SD2OraXbe63U6h7nJWPycj3em62AZzNLB0f6Qex1bS7b3W6nUPc5Kx+Tke703bqrdOzI5eZZbxa21LfqvNFsRAMSWVkREQBERAEpDSe2OU6vgtMf8AjB+8u+UJn3c9plG6bk+p+hVT/GR8R7J28kWt7fh5o0MvLRquGTLfx1z61qko2X5mNb6mTrUc6Yb9eL/5TVh/aOhnb/wivHyZvYiJNKofGXEEHcdk5uv7U0qtSkd6OyH8rFftOkpR+krJvY5RqkDBaoFUeY1W/uVvWRsQtkzvZJZpZKHetfh/SLqxBxG8bR14To7Jl6K1ClWG6oiv+pQfvOcJc2irKva2PZE+1RYp+U+2p+pH5Zrw70ehMzqriqjNf8v6kziIk0qoiIgCIiAIiIAiIgCRLPnMZb5O1pYLcqNh3BwO432PDpJbExlFSWjNtN06ZqcHo0c1XFu1N2p1FKupwZTsII4GecuzPnMZb5O1pYLcqNh3BwO432PDpKXuLdqbtTqKVdTgynYQRwMgWVuDLrg8ZDFQ1WzXNE90faQOx1bS7b3W6nUPc5Kx+Tke703WwDOZpYOj7SD2OraXbe63U6h7nJWPycj3em7dVbp2ZHLzLLeLW2pb9V5otiIBiSysiIiAfitVCKzscAoLE+AGJnN95dGrUeq292Zz+Zi33l2aR8q9hk+rgcGq+5X83xf2BpRsh4h7pFoySrSErH12+H9PqoWIUbzsHU7BOkbG2FKlTpjciqg/KoH2lF5jZO7fKFumGxW7RulP2/3AHnL7mWHWzZozyzWUId2r+P8ABERJRXhK/wBL2R9e3pXKjbSbVb+l8AD5MF/VLAmLlPJ63FGpQqfC6lT4YjePEb/KYTjxRaJOFu9BdGzu/Wc4SW6M8ufw16qMcKdYdmfBscUPriv5pGsoWLUKtSjUGDoxVvI7x4Hf5zwBw2jYZzotxepeLa431OD5SR0xE0GZOcYvrRHJHar7FUfiA+Low2+ZHCb+dNPVaooVlcq5uEuaERE9NYiIgCIiAIiIAiIgCRLPnMZb5O1pYLcqNh3BwO432PDpJbExlFSWjNtN06ZqcHo0c1XFu1N2p1FKupwZTsII4GecuzPnMZb5O1pYLcqNh3BwO432PDpKXuLdqbtTqKVdTgynYQRwMgWVuDLrg8ZDFQ1WzXNE90f6Qex1bS7b3W6nUPc5Kx+Tke703WwDOZpYOj7SD2OraXbe63U6h7nJWPycj3em7dVbp2ZHLzLLeLW2pb9V5otiIBmpzpy8tla1K7YFh7NNfmc/COnE+AMlN6LUrkIOclGPNlaaV8udtdLbocUoDb/W2BPoNUdcZB5+61YuzO5JZiWYneSTiT6mKFBnZUQEsxCqBxJOAHqZzZS4nqX3D0qipQXT9ZZeh7JGytdsN/uU8sGc+uoPIyy5rs38kC0tqVuvcXAnmx2sfNiTNjOhXHhikUrGX+nulPp09wiImZEEREArLS1m18N9THJK2Hoj/wCJ/LKznSd3aLVpvSqKGRwVYHiCMDKDzpzdexuGotiV+Km3zKdx6jcfESFfDR8SLXlGL44ehlzXL3fj6HvmZnObC5FQ4mk3s1VHFcfiA+Zd48xxl70K61FV0YMrAMpG0EEYgic1Sd6Os+f4Yi1uW9wx9hj/ACyTuP4CfQ7eJwU2cPZYzXAu1elrXaXPxX4LeifAZ9k0qgiIgCIiAIiIAiIgCIiAJEs+cxlvk7Wlgtyo2HcHA7jfY8OklsTGUVJaM203TpmpwejRzVcW7U3anUUq6nBlOwgjgZ5y7M+cxlvk7Wlgtyo2HcHA7jfY8Okpe4t2pu1OopV1ODKdhBHAyBZW4MuuDxkMVDVbNc0T3R/pB7HVtbtvdbqdQ9zkrH5OR7vTdpc/c6/464wQnsKeK0/xHvOeuGzwA5mRiJ47JOPCexwVULnclv8Au4lgaKM2u0qm8qD2Kfs08eLkbW/KD6t4SH5ByI95XShS3tvbgqj4mPgPqcBxl/5LyaltRShSGCINUfcnmScSfEzZRDV6voQc2xfoq/RR9qXyX5MqIiTipCIiAIiIAmjztzYS/oGm2C1F9qk/yt4/hO4j/wDJvInjSa0ZnXZKuSnF6NHN1/YPQqPRrKVdDgwP/NoI2g8RMeXlnrmWl/T1lwS4Uew/Aj5G/D48PoaUvrF6FRqVZCjqcGU/82jx4zn2VuD8C64LGwxUO6S5omuYukQ22rbXZLUNyPvNPwPNPqOm62qNZXUOjBlIxDAggg7iCN4nNMkOa2e1ewOCHXok4tSY7PEqe4fp4TZXdw7SIWPypWt2VbS7u8viJpM3c8Le+X3L4VMNtJsA48u8PEYzdyYmnuirzrlXLhmtGIiJ6YCIiAIiIAiIgCImpy9nTb2S61eoA3dpr7Tt0Xl4nATxtLdmcISm+GK1ZtXcAEkgAbSTsw8ZS+kjL9vdV1/hkBZPZeuNmvyUDvAfMfLZMbOvP2tfYoPdUP8A41PxeLnvdN3XfIxIdtvFsi0ZdlrofpbH2u5eff8AQT0trdqjrTpqWdjqqo2kk8BFtbNUdadNWZ2OCqoxJPIS5sxcxVsV7Wtg1yw2neEB7q+PNvLdv111ubJ+MxkMLDV7t8kZeZOaK2FH2sDXfA1G/ZF/CPqcT0kkROgkktEUm22Vs3Ob1bERE9NYiIgCIiAIiIAmizpzQo36YVBq1FHsVQNo8D8y+H7TexPGk1ozOuyVclKD0aOe84M2q9jU1K6bD8LjajdDz8DtmqnSV7Y066GnWRXRt6sMR/78ZWmcuiZlxqWDay7+xc+0P6XOw9Gw6mQ50NbxLRhM3hZ2buy+/o/sV0jlSCpII2gg4EHmDwMmOQtKVzQwWvhcIPmOq/6xv/MD1kRurR6TmnVRkcb1YFSPIzymlSceR1baar46TWq/epd2SdJlnXwDVDRblVGqP1jFfUiSehcrUGtTdWXmpDD1E5qnpb3LUzrU3dDzQlT6ib44h9Uci3JK3vXLT37/AGOlYlBW2fF9T+G7rH+rVqf7wZnLpOvx/OQ9adP7ATZ6xEgyyS9cpL5/Yu+JSDaTr8/zkHSnT+4Mw7nPu+qfFd1R/Tq0/wDaBHrEQskvfOS+f2L4q1lQFnZVUbyxAHqZG8q6R7KhiO27Vh3aQ1/7vh+spO5vHqnGrUdzzdmc/Uzxmt4h9ETaskgt7Ja+7b7k4y5pXuK2K2yignP439SMF8hj4yFVqzOxd2ZmO0sxLE9Sdpn4n7oUGdgiKzMdgVQWJ6AbTNEpOXM7FOHqoWkFp+95+JsMiZBrXlTsrdCx7x3Ko5s3AfU+MmGbWiipUwqXrGkm/s1wLnqdyfU9JZ+Tcl0ramKVCmqIOA/cneT4mbYUN7vY5mLzaurs1dqXyX3NLmjmTSsF1v8AqVyPaqEf2oO6v1P7SSIk1JJaIq1ts7ZOc3q2IiJ6axERAEREAREQBERAEREAREQDCypkWjdLqXFJKg4aw2jo29fIyC5Y0PIcWtK5T8FX2h5MNo8wZY8TCUIy5olUYu6j2JafT4FD5SzBvaGOtbs6/NS94PQe0PMTQVaZU6rgqeTAqfQzpeeNxaJUGFREccmAYfWaHh10Z1q88mv/AEhr7tvuc2RL9uMyLKp8VnQ/Kup/twmI2jWwP/bYdKlYf5zD1eRLWd09Yv5fco2JeS6NbAf9sT1qVj/nMq3zGsU+Gzon+oa/+4mPV5B53R0i/l9yhEUscFBJ5DafQTe5OzGva+GpbOo+ap7of3YE+QMvS2sadIYUqdNByRVX9hPeZrDrqyLZnkn7ENPe9fsVpkjQ8NjXdfH8FLZ6uw/YCTrJGb9C0XVt6KJzI2serHafWbGJvjXGPJHJvxl1/ty27ugiImZEEREAREQBERAEREAREQBERAEREAREQBERAEREAREQBERAEREAREQBERAEREAREQBERAEREA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848410" y="4905267"/>
            <a:ext cx="6187390" cy="1511679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solidFill>
                  <a:srgbClr val="FFFFFF"/>
                </a:solidFill>
              </a:rPr>
              <a:t>Основные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800" b="1" dirty="0">
                <a:solidFill>
                  <a:schemeClr val="accent3"/>
                </a:solidFill>
              </a:rPr>
              <a:t>принципы обеспечения охраны труда </a:t>
            </a:r>
            <a:r>
              <a:rPr lang="ru-RU" sz="1800" dirty="0">
                <a:solidFill>
                  <a:srgbClr val="FFFFFF"/>
                </a:solidFill>
              </a:rPr>
              <a:t>включают в себя основные принципы обеспечения безопасности труда, но дополняются мерами социальной защиты</a:t>
            </a:r>
          </a:p>
        </p:txBody>
      </p:sp>
      <p:sp>
        <p:nvSpPr>
          <p:cNvPr id="13" name="Shape 168"/>
          <p:cNvSpPr/>
          <p:nvPr/>
        </p:nvSpPr>
        <p:spPr>
          <a:xfrm>
            <a:off x="670214" y="4750886"/>
            <a:ext cx="297404" cy="7310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671" y="2929"/>
                </a:lnTo>
                <a:lnTo>
                  <a:pt x="7200" y="2929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>
              <a:defRPr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1946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161860_1024x76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Изображение 16" descr="Снимок экрана 2016-08-24 в 11.07.46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8"/>
          <a:stretch/>
        </p:blipFill>
        <p:spPr>
          <a:xfrm>
            <a:off x="222191" y="232129"/>
            <a:ext cx="8736459" cy="975992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2738059" y="423654"/>
            <a:ext cx="12357" cy="5807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омер слайда 1"/>
          <p:cNvSpPr txBox="1">
            <a:spLocks/>
          </p:cNvSpPr>
          <p:nvPr/>
        </p:nvSpPr>
        <p:spPr bwMode="auto">
          <a:xfrm>
            <a:off x="6653817" y="435279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algn="r"/>
            <a:fld id="{59004559-CCD2-4957-BC49-9F2E1C32210F}" type="slidenum">
              <a:rPr kumimoji="0" lang="en-US" sz="2000">
                <a:solidFill>
                  <a:srgbClr val="26BC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14</a:t>
            </a:fld>
            <a:endParaRPr kumimoji="0" lang="en-US" sz="2000" dirty="0">
              <a:solidFill>
                <a:srgbClr val="26BC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699650" y="299998"/>
            <a:ext cx="5573493" cy="1143000"/>
          </a:xfrm>
        </p:spPr>
        <p:txBody>
          <a:bodyPr/>
          <a:lstStyle/>
          <a:p>
            <a:r>
              <a:rPr lang="ru-RU" sz="1800" dirty="0">
                <a:solidFill>
                  <a:schemeClr val="bg1"/>
                </a:solidFill>
              </a:rPr>
              <a:t>ОСНОВНЫЕ ПРИНЦИПЫ ОБЕСПЕЧЕНИЯ ОХРАНЫ ТРУДА</a:t>
            </a:r>
            <a:br>
              <a:rPr lang="ru-RU" sz="1800" dirty="0">
                <a:solidFill>
                  <a:schemeClr val="bg1"/>
                </a:solidFill>
              </a:rPr>
            </a:b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140511" y="2779447"/>
            <a:ext cx="3821929" cy="1868754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solidFill>
                  <a:srgbClr val="FFFFFF"/>
                </a:solidFill>
              </a:rPr>
              <a:t>Первый и фундаментальный </a:t>
            </a:r>
            <a:r>
              <a:rPr lang="ru-RU" sz="1800" b="1" dirty="0">
                <a:solidFill>
                  <a:srgbClr val="FFFFFF"/>
                </a:solidFill>
              </a:rPr>
              <a:t>принцип охраны труда</a:t>
            </a:r>
            <a:r>
              <a:rPr lang="ru-RU" sz="1800" dirty="0">
                <a:solidFill>
                  <a:srgbClr val="FFFFFF"/>
                </a:solidFill>
              </a:rPr>
              <a:t> – </a:t>
            </a:r>
            <a:r>
              <a:rPr lang="ru-RU" sz="1800" b="1" dirty="0">
                <a:solidFill>
                  <a:schemeClr val="accent3"/>
                </a:solidFill>
              </a:rPr>
              <a:t>ПРЕДОТВРАЩЕНИЕ</a:t>
            </a:r>
            <a:r>
              <a:rPr lang="ru-RU" sz="1800" dirty="0"/>
              <a:t> </a:t>
            </a:r>
            <a:r>
              <a:rPr lang="ru-RU" sz="1800" dirty="0">
                <a:solidFill>
                  <a:srgbClr val="FFFFFF"/>
                </a:solidFill>
              </a:rPr>
              <a:t>производственного травматизма и профессиональной заболеваемости</a:t>
            </a:r>
          </a:p>
        </p:txBody>
      </p:sp>
      <p:sp>
        <p:nvSpPr>
          <p:cNvPr id="18443" name="AutoShape 2" descr="data:image/jpeg;base64,/9j/4AAQSkZJRgABAQAAAQABAAD/2wCEAAkGBhQQEBIQDxAQFBIWFxwUFRUVGBQTGhocGBQVFRgXGRgbHCYgFxkjGhQWHy8gIycpLSwsGB4xQTctQSY3LSkBCQoKDgwOGg8PGjUfHR81KSw1NSkpNSw1LDUsNTUpLC8vLCktLC8sNSwwLCwsLCwpLCwpLCosLCwsLDQsNCwsNf/AABEIAOEA4QMBIgACEQEDEQH/xAAcAAEAAgMBAQEAAAAAAAAAAAAABgcEBQgDAQL/xABAEAACAQIBCQUGBAUDBAMAAAABAgADBBEFBgcSITFBUXETQmGBkSIjMlKhwWKCkrEUQ3KiwmOy8DNEo/FTc9H/xAAaAQEAAgMBAAAAAAAAAAAAAAAABAYCAwUB/8QAMBEAAgIABAMECwEBAQAAAAAAAAECAwQFESESMUEiUWHBExQycZGhsdHh8PEjQjP/2gAMAwEAAhEDEQA/ALxiIgCIiAIiIAiIgCJ4Xl9TooXrVEpoO8xCj68ZCssaW7enittTes3zH3aepGsfSYynGPNkinDW3P8Azjr+95PJ8Jw3yk8paTr2tiFqJRXlTUY/qbE+mEjl5lKrWONatVqH8bM37maHiF0R1q8ktftyS+f2OgLjOC2p/wDUurdf6qiD6YzCfPixG+8oeTY/tKDAiYesPuJayOvrNl+JnzYn/vKHm2H7zMoZx21T4Lq3bwFRCfTGc7wY9YfcHkdfSTOmFYHaDiJ9nNtrf1KRxpValM80Zk/YyRZN0lXtHAGqKq8qqhv7hg31maxC6oiWZJYvYkn79vuXhEr/ACRpeovgt1SekfmX3i9SNjD0Mm2T8p0rhNehVSovNSDh4HkfAzdGcZcmcq7C3Uf+kdP3vMqIiZkYREQBERAEREAREQBERAEREARE1OcWc1GxpdpWbafgQfE55AcuZOwTxtLdmcISnJRitWzZ166opd2VVAxLMQABzJO6V3nLpZVcadgoc7u1cHV/Ku9upwHgZCs588K9+/vDq0gcVpKTqjkT8zeJ8sJopEne3tEs2EyiMO1du+7p+foZWUcq1bl+0r1XqNzY44eAG5R4DCYsSUZC0dXd1gxTsaZ79XFSeifEfPAeMjpOT2OxOyuiOsmooi8AbcOPKXHkrRPa0sDXNSu3idRf0rt9SZKrHI9GgMKFGlT/AKFVfqBiZvjh5Pmcm3Oqo7QTl8v34FB22blzU207W4YcxTfD1wwmcmYV8d1pU8zTX92l9RNnq67yFLPLekV8/wAFCvmDfjfaVPI0z+zTCuM2bqnte0uAOfZuR6gYToeI9XXeI55b1ivn+TmdhgcDsPI7D6T5Oj73JlKsMK1GnUH41Vv3Ei2VdFVpVxNLXoN+A6y/pbH6ETW8O1yJlWdVS2nFx+ZTMyLHKFSg4qUaj03HeUkHoeY8DJLlzRndW2LIor0xxp46w6odvpjImRhsO+aHFxe5167ar46wakiy82tLW6nfr4dsg/3oP3X0lj2l2lVFqUnV0baGUgg+c5sm3zdzpr2L61BvZPx022o3UcD4jbN8L2tpHJxeUQn2qdn3dPx9DoKJo82M7aN+mtSOrUA9uk3xL4/iXxH03TeSYmmtUVeyuVcnGa0aERE9MBERAEREAREQBETU5zZxU7Gg1aptO5E4s3ADw4k8BPG9FqzOEJTkoxWrZjZ3Z3U8n0sWwaq3/Tp47/xHko5+UpDKuVal1VatXcs7egHBVHBRyjKuVal1WavWbWdvQDgoHADlMSQLLHN+Bc8DgY4aPfJ835ITcZuZqV759WiuCD4qjbEXz4nwG3pNPJ/o7z9Fvq2l0QKOPu6m7UJOOq34STv4dN2MEm9JG/FzthU5VLV/vxJrm1mDb2WDava1h/McA4f0LuT9/GSWAYnRSSWiKNbbO2XFN6sRET01iIiAIiIAiIgCaDOPMm3vgTUTUq8KqYBvzcHHX6TfxPGk9mbK7J1y4oPRlCZz5mV7Bsag16ROC1Vx1TyB+RvA+RM0M6Vr0FqKUdVZWGBVgCCORB3ypc+dHRtta4tAWob2Te1PxHFk+o+oh2U8O8Sz4HNVa1XbtLv6P7EMsL+pQqLVouUdTiGH7eIPEHfLqzLz1S/p6rYJcKPbTgR86c18OH1NGz3sb56FRatFirocVYf82jgRxmuuxwfgTcbgoYqHdJcmdJRNFmhnSl/QDjBai+zVTkeY/Cd48xwm9nQTTWqKVZXKuThJaNCIiemAiIgCIiAedeuqKzuQqqCzE7gAMST5Sh88M52v7g1NopL7NJTwXHeR8zbz5DhJrpZzl1VWxpna2D1cPlx9lPMjE+AHOVbId89XwotOUYTgj6aXN8vd+foJJM2sxK99Sq1kIRVGCa38xhvUHgPxc8Bzww81M3WvrlaK4hB7VRvlUb/M7h4nwl92dmlGmtKkoVEAVVHACY1VcW75G7MsweH0hX7T+X9OcLi3am7U6ilXU4Mp2EEcDPOXZnzmMt8na0sFuVGw7g4Hcb7Hh0lL3Fu1N2p1FKupwZTsII4GYWVuDJeDxkMVDVbNc0T3R9pA7HVtLtvdbqdQ9zkrH5OR7vTdbAM5mlg6PtIHY6tpdt7rdTqHuclY/JyPd6bt1VunZkcvMst4tbalv1Xmi2IgGJLKyIiIAiIgCIiAIiIAnwifYgFRaRMxf4Ym6tl9wT7aD+WTxH4CfQ+B2QOdLVqIdWRwGVgQQdoIIwII5Sis9s1jYXBUYmi+LUmPLipPNccOhB4yFdXw9pFryrHu1eisfaXLxMPNnOB7G4WumJG51+ZTvHXiDzAl+2N6lemlWk2sjgMp8D9/Cc2yx9E2cuq7WNQ+y2L0ceB3unmPaHRucUT0fCxm+E9JD00ecefivwWlERJpVBERAE8L+8WjSerUOCIpdugGPrPeQPS3ljs7VLdT7VZsW/oTAn1Yp6GYzlwxbJGGpd1sa+/9ZVuVcpNc16lep8TsWPhyXoBgPKYkSUaOshfxV6hYY06XvX5Eg+wvm2B6KZzUnJ6F5snGityfKKLMzBza/grVdYYVqmD1OY2eyn5QfUmSWInTSSWiKFbbK2bnLmxIlnzmMt8na0sFuVGw7g4Hcb7Hh0ktieSipLRntN06ZqcHo0c1XFu1N2p1FKupwZTsII4GecuzPnMZb5O1pYLcqNh3BwO432PDpKXuLdqbtTqKVdTgynYQRwMgWVuDLrg8ZDFQ1WzXNE90faQex1bS7b3W6nUPc5Kx+Tke703WwDOZpYOj7SD2OraXbe63U6h7nJWPycj3em7bVbp2ZHLzLLeLW2pb9V5otiIBiTCsiIiAIiIAiIgCIiAJpM8M3RfWr0tnaD26R5OBs8jtB6zdxPGtVozOucq5KceaOaHQqSrAgg4EHeCNhB8Z+7S6alUSrTODowZTyIOIku0pZC7C77ZRglca35xgH9cVbzMhk5slwvQvtNsb6lNcn+s6MyLlRbq3pXCbnUNhyO5l8iCPKZsrjQ9ljFK1ox+E9qnRtjDybA/mljzoQlxRTKTi6PQXSh3fToIiJmRRKS0nZS7bKDqD7NJVpjrhrt9Ww8pdhOE5wyleGtWq1Tvd2f8AUxP3kbEPZI7uSV62yn3L6/wxpceifJXZWRrEe1Wcn8qYov11z5ynAOW/hOjcj2IoW9GiP5aKnooBPrNeHjrLUnZ1bw1KC/6f0/UZkREmlUEREASJZ85jLfJ2tLBblRsO4OB3G+x4dJLYmMoqS0ZtpunTNTg9Gjmq4t2pu1OopV1ODKdhBHAzzl2Z85jLfJ2tLBblRsO4OB3G+x4dJS9xbtTdqdRSrqcGU7CCOBkCytwZdcHjIYqGq2a5onuj7SD2OraXbe63U6h7nJWPycj3em62AZzNLB0faQex1bS7b3W6nUPc5Kx+Tke703bqrdOzI5eZZbxa21LfqvNFsRAMSWVkREQBERAEREAREQCKaTMk9vYVGA9qiRVHQbH/ALST5CUjOlbmgKiNTYYqylT0IwP0M5uubc03em29GKHqpKn9pDxC3TLTklutcq303+P8N7mDlLsMoUGx9l27Juj+yP7tU+Uvic0U6pUhl3qQw6g4j6idI2lwKlNKg3OoYdGAP3mWHezRGzyvScLO/b4f09oiJKK+a/OC47O0uH+Wk7eiMROdgJfmfD4ZOuz/AKTD12feUHIeI5otORr/ADm/E2Oblt2l5bUzuasgPTXBP0BnREoXMJMcpWo/GT6U3P2l9TPD8mRM8l/rFeHn+BERJJwRERAEREASJZ85jLfJ2tLBblRsO4OB3G+x4dJLYmMoqS0ZtpunTNTg9Gjmq4t2pu1OopV1ODKdhBHAzzl2Z85jLfJ2tLBblRsO4OB3G+x4dJS9xbtTdqdRSrqcGU7CCOBkCytwZdcHjIYqGq2a5onuj7SB2OraXbe63U6h7nJWPycj3em62AZzNLB0faQOx1bS7b3W6nUPc5Kx+Tke703bqrdOzI5eZZbxa21LfqvNFsRAMSWVkREQBERAEREASgs+Lbs8o3S/6mt+tQ/+Uv2UhpOXDKdbxWmf/Go+0j4j2Tt5JLS+S8PNEVl+5kXHaZOtW/0lX9Psf4ygpeWjVscmW/hrj0rPNWH9o6Gdr/GL8fJkniIk0qhos+Vxydd//UT6YH7Sg50RnHQ7SzuU+ajUA/Q2E53xkPEc0WnI3/nJeJIMwXwylan8ZHrTcfeXzOeM2bjs722c7hWTHoXAP0JnQ8zw/JkTPI/6xfh5/kRESScEREQBERAEREASJZ85jLfJ2tLBblRsO4OB3G+x4dJLYmMoqS0ZtpunTNTg9Gjmq4t2pu1OopV1ODKdhBHAzzl2Z85jLfJ2tLBblRsO4OB3G+x4dJS9xbtTdqdRSrqcGU7CCOBkCytwZdcHjIYqGq2a5onuj7SD2OraXbe63U6h7nJWPycj3em62AZzNLB0f6Qex1bS7b3W6nUPc5Kx+Tke703bqrdOzI5eZZbxa21LfqvNFsRAMSWVkREQBERAEpDSe2OU6vgtMf8AjB+8u+UJn3c9plG6bk+p+hVT/GR8R7J28kWt7fh5o0MvLRquGTLfx1z61qko2X5mNb6mTrUc6Yb9eL/5TVh/aOhnb/wivHyZvYiJNKofGXEEHcdk5uv7U0qtSkd6OyH8rFftOkpR+krJvY5RqkDBaoFUeY1W/uVvWRsQtkzvZJZpZKHetfh/SLqxBxG8bR14To7Jl6K1ClWG6oiv+pQfvOcJc2irKva2PZE+1RYp+U+2p+pH5Zrw70ehMzqriqjNf8v6kziIk0qoiIgCIiAIiIAiIgCRLPnMZb5O1pYLcqNh3BwO432PDpJbExlFSWjNtN06ZqcHo0c1XFu1N2p1FKupwZTsII4GecuzPnMZb5O1pYLcqNh3BwO432PDpKXuLdqbtTqKVdTgynYQRwMgWVuDLrg8ZDFQ1WzXNE90faQOx1bS7b3W6nUPc5Kx+Tke703WwDOZpYOj7SD2OraXbe63U6h7nJWPycj3em7dVbp2ZHLzLLeLW2pb9V5otiIBiSysiIiAfitVCKzscAoLE+AGJnN95dGrUeq292Zz+Zi33l2aR8q9hk+rgcGq+5X83xf2BpRsh4h7pFoySrSErH12+H9PqoWIUbzsHU7BOkbG2FKlTpjciqg/KoH2lF5jZO7fKFumGxW7RulP2/3AHnL7mWHWzZozyzWUId2r+P8ABERJRXhK/wBL2R9e3pXKjbSbVb+l8AD5MF/VLAmLlPJ63FGpQqfC6lT4YjePEb/KYTjxRaJOFu9BdGzu/Wc4SW6M8ufw16qMcKdYdmfBscUPriv5pGsoWLUKtSjUGDoxVvI7x4Hf5zwBw2jYZzotxepeLa431OD5SR0xE0GZOcYvrRHJHar7FUfiA+Low2+ZHCb+dNPVaooVlcq5uEuaERE9NYiIgCIiAIiIAiIgCRLPnMZb5O1pYLcqNh3BwO432PDpJbExlFSWjNtN06ZqcHo0c1XFu1N2p1FKupwZTsII4GecuzPnMZb5O1pYLcqNh3BwO432PDpKXuLdqbtTqKVdTgynYQRwMgWVuDLrg8ZDFQ1WzXNE90f6Qex1bS7b3W6nUPc5Kx+Tke703WwDOZpYOj7SD2OraXbe63U6h7nJWPycj3em7dVbp2ZHLzLLeLW2pb9V5otiIBmpzpy8tla1K7YFh7NNfmc/COnE+AMlN6LUrkIOclGPNlaaV8udtdLbocUoDb/W2BPoNUdcZB5+61YuzO5JZiWYneSTiT6mKFBnZUQEsxCqBxJOAHqZzZS4nqX3D0qipQXT9ZZeh7JGytdsN/uU8sGc+uoPIyy5rs38kC0tqVuvcXAnmx2sfNiTNjOhXHhikUrGX+nulPp09wiImZEEREArLS1m18N9THJK2Hoj/wCJ/LKznSd3aLVpvSqKGRwVYHiCMDKDzpzdexuGotiV+Km3zKdx6jcfESFfDR8SLXlGL44ehlzXL3fj6HvmZnObC5FQ4mk3s1VHFcfiA+Zd48xxl70K61FV0YMrAMpG0EEYgic1Sd6Os+f4Yi1uW9wx9hj/ACyTuP4CfQ7eJwU2cPZYzXAu1elrXaXPxX4LeifAZ9k0qgiIgCIiAIiIAiIgCIiAJEs+cxlvk7Wlgtyo2HcHA7jfY8OklsTGUVJaM203TpmpwejRzVcW7U3anUUq6nBlOwgjgZ5y7M+cxlvk7Wlgtyo2HcHA7jfY8Okpe4t2pu1OopV1ODKdhBHAyBZW4MuuDxkMVDVbNc0T3R/pB7HVtbtvdbqdQ9zkrH5OR7vTdpc/c6/464wQnsKeK0/xHvOeuGzwA5mRiJ47JOPCexwVULnclv8Au4lgaKM2u0qm8qD2Kfs08eLkbW/KD6t4SH5ByI95XShS3tvbgqj4mPgPqcBxl/5LyaltRShSGCINUfcnmScSfEzZRDV6voQc2xfoq/RR9qXyX5MqIiTipCIiAIiIAmjztzYS/oGm2C1F9qk/yt4/hO4j/wDJvInjSa0ZnXZKuSnF6NHN1/YPQqPRrKVdDgwP/NoI2g8RMeXlnrmWl/T1lwS4Uew/Aj5G/D48PoaUvrF6FRqVZCjqcGU/82jx4zn2VuD8C64LGwxUO6S5omuYukQ22rbXZLUNyPvNPwPNPqOm62qNZXUOjBlIxDAggg7iCN4nNMkOa2e1ewOCHXok4tSY7PEqe4fp4TZXdw7SIWPypWt2VbS7u8viJpM3c8Le+X3L4VMNtJsA48u8PEYzdyYmnuirzrlXLhmtGIiJ6YCIiAIiIAiIgCImpy9nTb2S61eoA3dpr7Tt0Xl4nATxtLdmcISm+GK1ZtXcAEkgAbSTsw8ZS+kjL9vdV1/hkBZPZeuNmvyUDvAfMfLZMbOvP2tfYoPdUP8A41PxeLnvdN3XfIxIdtvFsi0ZdlrofpbH2u5eff8AQT0trdqjrTpqWdjqqo2kk8BFtbNUdadNWZ2OCqoxJPIS5sxcxVsV7Wtg1yw2neEB7q+PNvLdv111ubJ+MxkMLDV7t8kZeZOaK2FH2sDXfA1G/ZF/CPqcT0kkROgkktEUm22Vs3Ob1bERE9NYiIgCIiAIiIAmizpzQo36YVBq1FHsVQNo8D8y+H7TexPGk1ozOuyVclKD0aOe84M2q9jU1K6bD8LjajdDz8DtmqnSV7Y066GnWRXRt6sMR/78ZWmcuiZlxqWDay7+xc+0P6XOw9Gw6mQ50NbxLRhM3hZ2buy+/o/sV0jlSCpII2gg4EHmDwMmOQtKVzQwWvhcIPmOq/6xv/MD1kRurR6TmnVRkcb1YFSPIzymlSceR1baar46TWq/epd2SdJlnXwDVDRblVGqP1jFfUiSehcrUGtTdWXmpDD1E5qnpb3LUzrU3dDzQlT6ib44h9Uci3JK3vXLT37/AGOlYlBW2fF9T+G7rH+rVqf7wZnLpOvx/OQ9adP7ATZ6xEgyyS9cpL5/Yu+JSDaTr8/zkHSnT+4Mw7nPu+qfFd1R/Tq0/wDaBHrEQskvfOS+f2L4q1lQFnZVUbyxAHqZG8q6R7KhiO27Vh3aQ1/7vh+spO5vHqnGrUdzzdmc/Uzxmt4h9ETaskgt7Ja+7b7k4y5pXuK2K2yignP439SMF8hj4yFVqzOxd2ZmO0sxLE9Sdpn4n7oUGdgiKzMdgVQWJ6AbTNEpOXM7FOHqoWkFp+95+JsMiZBrXlTsrdCx7x3Ko5s3AfU+MmGbWiipUwqXrGkm/s1wLnqdyfU9JZ+Tcl0ramKVCmqIOA/cneT4mbYUN7vY5mLzaurs1dqXyX3NLmjmTSsF1v8AqVyPaqEf2oO6v1P7SSIk1JJaIq1ts7ZOc3q2IiJ6axERAEREAREQBERAEREAREQDCypkWjdLqXFJKg4aw2jo29fIyC5Y0PIcWtK5T8FX2h5MNo8wZY8TCUIy5olUYu6j2JafT4FD5SzBvaGOtbs6/NS94PQe0PMTQVaZU6rgqeTAqfQzpeeNxaJUGFREccmAYfWaHh10Z1q88mv/AEhr7tvuc2RL9uMyLKp8VnQ/Kup/twmI2jWwP/bYdKlYf5zD1eRLWd09Yv5fco2JeS6NbAf9sT1qVj/nMq3zGsU+Gzon+oa/+4mPV5B53R0i/l9yhEUscFBJ5DafQTe5OzGva+GpbOo+ap7of3YE+QMvS2sadIYUqdNByRVX9hPeZrDrqyLZnkn7ENPe9fsVpkjQ8NjXdfH8FLZ6uw/YCTrJGb9C0XVt6KJzI2serHafWbGJvjXGPJHJvxl1/ty27ugiImZEEREAREQBERAEREAREQBERAEREAREQBERAEREAREQBERAEREAREQBERAEREAREQBERAEREA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8444" name="AutoShape 4" descr="data:image/jpeg;base64,/9j/4AAQSkZJRgABAQAAAQABAAD/2wCEAAkGBhQQEBIQDxAQFBIWFxwUFRUVGBQTGhocGBQVFRgXGRgbHCYgFxkjGhQWHy8gIycpLSwsGB4xQTctQSY3LSkBCQoKDgwOGg8PGjUfHR81KSw1NSkpNSw1LDUsNTUpLC8vLCktLC8sNSwwLCwsLCwpLCwpLCosLCwsLDQsNCwsNf/AABEIAOEA4QMBIgACEQEDEQH/xAAcAAEAAgMBAQEAAAAAAAAAAAAABgcEBQgDAQL/xABAEAACAQIBCQUGBAUDBAMAAAABAgADBBEFBgcSITFBUXETQmGBkSIjMlKhwWKCkrEUQ3KiwmOy8DNEo/FTc9H/xAAaAQEAAgMBAAAAAAAAAAAAAAAABAYCAwUB/8QAMBEAAgIABAMECwEBAQAAAAAAAAECAwQFESESMUEiUWHBExQycZGhsdHh8PEjQjP/2gAMAwEAAhEDEQA/ALxiIgCIiAIiIAiIgCJ4Xl9TooXrVEpoO8xCj68ZCssaW7enittTes3zH3aepGsfSYynGPNkinDW3P8Azjr+95PJ8Jw3yk8paTr2tiFqJRXlTUY/qbE+mEjl5lKrWONatVqH8bM37maHiF0R1q8ktftyS+f2OgLjOC2p/wDUurdf6qiD6YzCfPixG+8oeTY/tKDAiYesPuJayOvrNl+JnzYn/vKHm2H7zMoZx21T4Lq3bwFRCfTGc7wY9YfcHkdfSTOmFYHaDiJ9nNtrf1KRxpValM80Zk/YyRZN0lXtHAGqKq8qqhv7hg31maxC6oiWZJYvYkn79vuXhEr/ACRpeovgt1SekfmX3i9SNjD0Mm2T8p0rhNehVSovNSDh4HkfAzdGcZcmcq7C3Uf+kdP3vMqIiZkYREQBERAEREAREQBERAEREARE1OcWc1GxpdpWbafgQfE55AcuZOwTxtLdmcISnJRitWzZ166opd2VVAxLMQABzJO6V3nLpZVcadgoc7u1cHV/Ku9upwHgZCs588K9+/vDq0gcVpKTqjkT8zeJ8sJopEne3tEs2EyiMO1du+7p+foZWUcq1bl+0r1XqNzY44eAG5R4DCYsSUZC0dXd1gxTsaZ79XFSeifEfPAeMjpOT2OxOyuiOsmooi8AbcOPKXHkrRPa0sDXNSu3idRf0rt9SZKrHI9GgMKFGlT/AKFVfqBiZvjh5Pmcm3Oqo7QTl8v34FB22blzU207W4YcxTfD1wwmcmYV8d1pU8zTX92l9RNnq67yFLPLekV8/wAFCvmDfjfaVPI0z+zTCuM2bqnte0uAOfZuR6gYToeI9XXeI55b1ivn+TmdhgcDsPI7D6T5Oj73JlKsMK1GnUH41Vv3Ei2VdFVpVxNLXoN+A6y/pbH6ETW8O1yJlWdVS2nFx+ZTMyLHKFSg4qUaj03HeUkHoeY8DJLlzRndW2LIor0xxp46w6odvpjImRhsO+aHFxe5167ar46wakiy82tLW6nfr4dsg/3oP3X0lj2l2lVFqUnV0baGUgg+c5sm3zdzpr2L61BvZPx022o3UcD4jbN8L2tpHJxeUQn2qdn3dPx9DoKJo82M7aN+mtSOrUA9uk3xL4/iXxH03TeSYmmtUVeyuVcnGa0aERE9MBERAEREAREQBETU5zZxU7Gg1aptO5E4s3ADw4k8BPG9FqzOEJTkoxWrZjZ3Z3U8n0sWwaq3/Tp47/xHko5+UpDKuVal1VatXcs7egHBVHBRyjKuVal1WavWbWdvQDgoHADlMSQLLHN+Bc8DgY4aPfJ835ITcZuZqV759WiuCD4qjbEXz4nwG3pNPJ/o7z9Fvq2l0QKOPu6m7UJOOq34STv4dN2MEm9JG/FzthU5VLV/vxJrm1mDb2WDava1h/McA4f0LuT9/GSWAYnRSSWiKNbbO2XFN6sRET01iIiAIiIAiIgCaDOPMm3vgTUTUq8KqYBvzcHHX6TfxPGk9mbK7J1y4oPRlCZz5mV7Bsag16ROC1Vx1TyB+RvA+RM0M6Vr0FqKUdVZWGBVgCCORB3ypc+dHRtta4tAWob2Te1PxHFk+o+oh2U8O8Sz4HNVa1XbtLv6P7EMsL+pQqLVouUdTiGH7eIPEHfLqzLz1S/p6rYJcKPbTgR86c18OH1NGz3sb56FRatFirocVYf82jgRxmuuxwfgTcbgoYqHdJcmdJRNFmhnSl/QDjBai+zVTkeY/Cd48xwm9nQTTWqKVZXKuThJaNCIiemAiIgCIiAedeuqKzuQqqCzE7gAMST5Sh88M52v7g1NopL7NJTwXHeR8zbz5DhJrpZzl1VWxpna2D1cPlx9lPMjE+AHOVbId89XwotOUYTgj6aXN8vd+foJJM2sxK99Sq1kIRVGCa38xhvUHgPxc8Bzww81M3WvrlaK4hB7VRvlUb/M7h4nwl92dmlGmtKkoVEAVVHACY1VcW75G7MsweH0hX7T+X9OcLi3am7U6ilXU4Mp2EEcDPOXZnzmMt8na0sFuVGw7g4Hcb7Hh0lL3Fu1N2p1FKupwZTsII4GYWVuDJeDxkMVDVbNc0T3R9pA7HVtLtvdbqdQ9zkrH5OR7vTdbAM5mlg6PtIHY6tpdt7rdTqHuclY/JyPd6bt1VunZkcvMst4tbalv1Xmi2IgGJLKyIiIAiIgCIiAIiIAnwifYgFRaRMxf4Ym6tl9wT7aD+WTxH4CfQ+B2QOdLVqIdWRwGVgQQdoIIwII5Sis9s1jYXBUYmi+LUmPLipPNccOhB4yFdXw9pFryrHu1eisfaXLxMPNnOB7G4WumJG51+ZTvHXiDzAl+2N6lemlWk2sjgMp8D9/Cc2yx9E2cuq7WNQ+y2L0ceB3unmPaHRucUT0fCxm+E9JD00ecefivwWlERJpVBERAE8L+8WjSerUOCIpdugGPrPeQPS3ljs7VLdT7VZsW/oTAn1Yp6GYzlwxbJGGpd1sa+/9ZVuVcpNc16lep8TsWPhyXoBgPKYkSUaOshfxV6hYY06XvX5Eg+wvm2B6KZzUnJ6F5snGityfKKLMzBza/grVdYYVqmD1OY2eyn5QfUmSWInTSSWiKFbbK2bnLmxIlnzmMt8na0sFuVGw7g4Hcb7Hh0ktieSipLRntN06ZqcHo0c1XFu1N2p1FKupwZTsII4GecuzPnMZb5O1pYLcqNh3BwO432PDpKXuLdqbtTqKVdTgynYQRwMgWVuDLrg8ZDFQ1WzXNE90faQex1bS7b3W6nUPc5Kx+Tke703WwDOZpYOj7SD2OraXbe63U6h7nJWPycj3em7bVbp2ZHLzLLeLW2pb9V5otiIBiTCsiIiAIiIAiIgCIiAJpM8M3RfWr0tnaD26R5OBs8jtB6zdxPGtVozOucq5KceaOaHQqSrAgg4EHeCNhB8Z+7S6alUSrTODowZTyIOIku0pZC7C77ZRglca35xgH9cVbzMhk5slwvQvtNsb6lNcn+s6MyLlRbq3pXCbnUNhyO5l8iCPKZsrjQ9ljFK1ox+E9qnRtjDybA/mljzoQlxRTKTi6PQXSh3fToIiJmRRKS0nZS7bKDqD7NJVpjrhrt9Ww8pdhOE5wyleGtWq1Tvd2f8AUxP3kbEPZI7uSV62yn3L6/wxpceifJXZWRrEe1Wcn8qYov11z5ynAOW/hOjcj2IoW9GiP5aKnooBPrNeHjrLUnZ1bw1KC/6f0/UZkREmlUEREASJZ85jLfJ2tLBblRsO4OB3G+x4dJLYmMoqS0ZtpunTNTg9Gjmq4t2pu1OopV1ODKdhBHAzzl2Z85jLfJ2tLBblRsO4OB3G+x4dJS9xbtTdqdRSrqcGU7CCOBkCytwZdcHjIYqGq2a5onuj7SD2OraXbe63U6h7nJWPycj3em62AZzNLB0faQex1bS7b3W6nUPc5Kx+Tke703bqrdOzI5eZZbxa21LfqvNFsRAMSWVkREQBERAEREAREQCKaTMk9vYVGA9qiRVHQbH/ALST5CUjOlbmgKiNTYYqylT0IwP0M5uubc03em29GKHqpKn9pDxC3TLTklutcq303+P8N7mDlLsMoUGx9l27Juj+yP7tU+Uvic0U6pUhl3qQw6g4j6idI2lwKlNKg3OoYdGAP3mWHezRGzyvScLO/b4f09oiJKK+a/OC47O0uH+Wk7eiMROdgJfmfD4ZOuz/AKTD12feUHIeI5otORr/ADm/E2Oblt2l5bUzuasgPTXBP0BnREoXMJMcpWo/GT6U3P2l9TPD8mRM8l/rFeHn+BERJJwRERAEREASJZ85jLfJ2tLBblRsO4OB3G+x4dJLYmMoqS0ZtpunTNTg9Gjmq4t2pu1OopV1ODKdhBHAzzl2Z85jLfJ2tLBblRsO4OB3G+x4dJS9xbtTdqdRSrqcGU7CCOBkCytwZdcHjIYqGq2a5onuj7SB2OraXbe63U6h7nJWPycj3em62AZzNLB0faQOx1bS7b3W6nUPc5Kx+Tke703bqrdOzI5eZZbxa21LfqvNFsRAMSWVkREQBERAEREASgs+Lbs8o3S/6mt+tQ/+Uv2UhpOXDKdbxWmf/Go+0j4j2Tt5JLS+S8PNEVl+5kXHaZOtW/0lX9Psf4ygpeWjVscmW/hrj0rPNWH9o6Gdr/GL8fJkniIk0qhos+Vxydd//UT6YH7Sg50RnHQ7SzuU+ajUA/Q2E53xkPEc0WnI3/nJeJIMwXwylan8ZHrTcfeXzOeM2bjs722c7hWTHoXAP0JnQ8zw/JkTPI/6xfh5/kRESScEREQBERAEREASJZ85jLfJ2tLBblRsO4OB3G+x4dJLYmMoqS0ZtpunTNTg9Gjmq4t2pu1OopV1ODKdhBHAzzl2Z85jLfJ2tLBblRsO4OB3G+x4dJS9xbtTdqdRSrqcGU7CCOBkCytwZdcHjIYqGq2a5onuj7SD2OraXbe63U6h7nJWPycj3em62AZzNLB0f6Qex1bS7b3W6nUPc5Kx+Tke703bqrdOzI5eZZbxa21LfqvNFsRAMSWVkREQBERAEpDSe2OU6vgtMf8AjB+8u+UJn3c9plG6bk+p+hVT/GR8R7J28kWt7fh5o0MvLRquGTLfx1z61qko2X5mNb6mTrUc6Yb9eL/5TVh/aOhnb/wivHyZvYiJNKofGXEEHcdk5uv7U0qtSkd6OyH8rFftOkpR+krJvY5RqkDBaoFUeY1W/uVvWRsQtkzvZJZpZKHetfh/SLqxBxG8bR14To7Jl6K1ClWG6oiv+pQfvOcJc2irKva2PZE+1RYp+U+2p+pH5Zrw70ehMzqriqjNf8v6kziIk0qoiIgCIiAIiIAiIgCRLPnMZb5O1pYLcqNh3BwO432PDpJbExlFSWjNtN06ZqcHo0c1XFu1N2p1FKupwZTsII4GecuzPnMZb5O1pYLcqNh3BwO432PDpKXuLdqbtTqKVdTgynYQRwMgWVuDLrg8ZDFQ1WzXNE90faQOx1bS7b3W6nUPc5Kx+Tke703WwDOZpYOj7SD2OraXbe63U6h7nJWPycj3em7dVbp2ZHLzLLeLW2pb9V5otiIBiSysiIiAfitVCKzscAoLE+AGJnN95dGrUeq292Zz+Zi33l2aR8q9hk+rgcGq+5X83xf2BpRsh4h7pFoySrSErH12+H9PqoWIUbzsHU7BOkbG2FKlTpjciqg/KoH2lF5jZO7fKFumGxW7RulP2/3AHnL7mWHWzZozyzWUId2r+P8ABERJRXhK/wBL2R9e3pXKjbSbVb+l8AD5MF/VLAmLlPJ63FGpQqfC6lT4YjePEb/KYTjxRaJOFu9BdGzu/Wc4SW6M8ufw16qMcKdYdmfBscUPriv5pGsoWLUKtSjUGDoxVvI7x4Hf5zwBw2jYZzotxepeLa431OD5SR0xE0GZOcYvrRHJHar7FUfiA+Low2+ZHCb+dNPVaooVlcq5uEuaERE9NYiIgCIiAIiIAiIgCRLPnMZb5O1pYLcqNh3BwO432PDpJbExlFSWjNtN06ZqcHo0c1XFu1N2p1FKupwZTsII4GecuzPnMZb5O1pYLcqNh3BwO432PDpKXuLdqbtTqKVdTgynYQRwMgWVuDLrg8ZDFQ1WzXNE90f6Qex1bS7b3W6nUPc5Kx+Tke703WwDOZpYOj7SD2OraXbe63U6h7nJWPycj3em7dVbp2ZHLzLLeLW2pb9V5otiIBmpzpy8tla1K7YFh7NNfmc/COnE+AMlN6LUrkIOclGPNlaaV8udtdLbocUoDb/W2BPoNUdcZB5+61YuzO5JZiWYneSTiT6mKFBnZUQEsxCqBxJOAHqZzZS4nqX3D0qipQXT9ZZeh7JGytdsN/uU8sGc+uoPIyy5rs38kC0tqVuvcXAnmx2sfNiTNjOhXHhikUrGX+nulPp09wiImZEEREArLS1m18N9THJK2Hoj/wCJ/LKznSd3aLVpvSqKGRwVYHiCMDKDzpzdexuGotiV+Km3zKdx6jcfESFfDR8SLXlGL44ehlzXL3fj6HvmZnObC5FQ4mk3s1VHFcfiA+Zd48xxl70K61FV0YMrAMpG0EEYgic1Sd6Os+f4Yi1uW9wx9hj/ACyTuP4CfQ7eJwU2cPZYzXAu1elrXaXPxX4LeifAZ9k0qgiIgCIiAIiIAiIgCIiAJEs+cxlvk7Wlgtyo2HcHA7jfY8OklsTGUVJaM203TpmpwejRzVcW7U3anUUq6nBlOwgjgZ5y7M+cxlvk7Wlgtyo2HcHA7jfY8Okpe4t2pu1OopV1ODKdhBHAyBZW4MuuDxkMVDVbNc0T3R/pB7HVtbtvdbqdQ9zkrH5OR7vTdpc/c6/464wQnsKeK0/xHvOeuGzwA5mRiJ47JOPCexwVULnclv8Au4lgaKM2u0qm8qD2Kfs08eLkbW/KD6t4SH5ByI95XShS3tvbgqj4mPgPqcBxl/5LyaltRShSGCINUfcnmScSfEzZRDV6voQc2xfoq/RR9qXyX5MqIiTipCIiAIiIAmjztzYS/oGm2C1F9qk/yt4/hO4j/wDJvInjSa0ZnXZKuSnF6NHN1/YPQqPRrKVdDgwP/NoI2g8RMeXlnrmWl/T1lwS4Uew/Aj5G/D48PoaUvrF6FRqVZCjqcGU/82jx4zn2VuD8C64LGwxUO6S5omuYukQ22rbXZLUNyPvNPwPNPqOm62qNZXUOjBlIxDAggg7iCN4nNMkOa2e1ewOCHXok4tSY7PEqe4fp4TZXdw7SIWPypWt2VbS7u8viJpM3c8Le+X3L4VMNtJsA48u8PEYzdyYmnuirzrlXLhmtGIiJ6YCIiAIiIAiIgCImpy9nTb2S61eoA3dpr7Tt0Xl4nATxtLdmcISm+GK1ZtXcAEkgAbSTsw8ZS+kjL9vdV1/hkBZPZeuNmvyUDvAfMfLZMbOvP2tfYoPdUP8A41PxeLnvdN3XfIxIdtvFsi0ZdlrofpbH2u5eff8AQT0trdqjrTpqWdjqqo2kk8BFtbNUdadNWZ2OCqoxJPIS5sxcxVsV7Wtg1yw2neEB7q+PNvLdv111ubJ+MxkMLDV7t8kZeZOaK2FH2sDXfA1G/ZF/CPqcT0kkROgkktEUm22Vs3Ob1bERE9NYiIgCIiAIiIAmizpzQo36YVBq1FHsVQNo8D8y+H7TexPGk1ozOuyVclKD0aOe84M2q9jU1K6bD8LjajdDz8DtmqnSV7Y066GnWRXRt6sMR/78ZWmcuiZlxqWDay7+xc+0P6XOw9Gw6mQ50NbxLRhM3hZ2buy+/o/sV0jlSCpII2gg4EHmDwMmOQtKVzQwWvhcIPmOq/6xv/MD1kRurR6TmnVRkcb1YFSPIzymlSceR1baar46TWq/epd2SdJlnXwDVDRblVGqP1jFfUiSehcrUGtTdWXmpDD1E5qnpb3LUzrU3dDzQlT6ib44h9Uci3JK3vXLT37/AGOlYlBW2fF9T+G7rH+rVqf7wZnLpOvx/OQ9adP7ATZ6xEgyyS9cpL5/Yu+JSDaTr8/zkHSnT+4Mw7nPu+qfFd1R/Tq0/wDaBHrEQskvfOS+f2L4q1lQFnZVUbyxAHqZG8q6R7KhiO27Vh3aQ1/7vh+spO5vHqnGrUdzzdmc/Uzxmt4h9ETaskgt7Ja+7b7k4y5pXuK2K2yignP439SMF8hj4yFVqzOxd2ZmO0sxLE9Sdpn4n7oUGdgiKzMdgVQWJ6AbTNEpOXM7FOHqoWkFp+95+JsMiZBrXlTsrdCx7x3Ko5s3AfU+MmGbWiipUwqXrGkm/s1wLnqdyfU9JZ+Tcl0ramKVCmqIOA/cneT4mbYUN7vY5mLzaurs1dqXyX3NLmjmTSsF1v8AqVyPaqEf2oO6v1P7SSIk1JJaIq1ts7ZOc3q2IiJ6axERAEREAREQBERAEREAREQDCypkWjdLqXFJKg4aw2jo29fIyC5Y0PIcWtK5T8FX2h5MNo8wZY8TCUIy5olUYu6j2JafT4FD5SzBvaGOtbs6/NS94PQe0PMTQVaZU6rgqeTAqfQzpeeNxaJUGFREccmAYfWaHh10Z1q88mv/AEhr7tvuc2RL9uMyLKp8VnQ/Kup/twmI2jWwP/bYdKlYf5zD1eRLWd09Yv5fco2JeS6NbAf9sT1qVj/nMq3zGsU+Gzon+oa/+4mPV5B53R0i/l9yhEUscFBJ5DafQTe5OzGva+GpbOo+ap7of3YE+QMvS2sadIYUqdNByRVX9hPeZrDrqyLZnkn7ENPe9fsVpkjQ8NjXdfH8FLZ6uw/YCTrJGb9C0XVt6KJzI2serHafWbGJvjXGPJHJvxl1/ty27ugiImZEEREAREQBERAEREAREQBERAEREAREQBERAEREAREQBERAEREAREQBERAEREAREQBERAEREA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36912" y="5699445"/>
            <a:ext cx="2986888" cy="66093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 Black" pitchFamily="34" charset="0"/>
              </a:rPr>
              <a:t>НЕТ ТРАВМАТИЗМУ</a:t>
            </a:r>
          </a:p>
        </p:txBody>
      </p:sp>
      <p:sp>
        <p:nvSpPr>
          <p:cNvPr id="14" name="Shape 168"/>
          <p:cNvSpPr/>
          <p:nvPr/>
        </p:nvSpPr>
        <p:spPr>
          <a:xfrm>
            <a:off x="991809" y="2588711"/>
            <a:ext cx="297404" cy="7310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671" y="2929"/>
                </a:lnTo>
                <a:lnTo>
                  <a:pt x="7200" y="2929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>
              <a:defRPr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  <p:sp>
        <p:nvSpPr>
          <p:cNvPr id="15" name="Объект 3"/>
          <p:cNvSpPr txBox="1">
            <a:spLocks/>
          </p:cNvSpPr>
          <p:nvPr/>
        </p:nvSpPr>
        <p:spPr bwMode="auto">
          <a:xfrm>
            <a:off x="447658" y="2473168"/>
            <a:ext cx="515576" cy="779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1800" kern="12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800" kern="12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4800" b="1" dirty="0">
                <a:solidFill>
                  <a:schemeClr val="accent3"/>
                </a:solidFill>
              </a:rPr>
              <a:t>1</a:t>
            </a:r>
            <a:endParaRPr lang="ru-RU" sz="4800" dirty="0"/>
          </a:p>
        </p:txBody>
      </p:sp>
      <p:sp>
        <p:nvSpPr>
          <p:cNvPr id="16" name="Shape 268"/>
          <p:cNvSpPr/>
          <p:nvPr/>
        </p:nvSpPr>
        <p:spPr>
          <a:xfrm rot="10800000">
            <a:off x="5651925" y="1905641"/>
            <a:ext cx="2871875" cy="28281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4400" y="0"/>
                  <a:pt x="18000" y="0"/>
                  <a:pt x="21600" y="0"/>
                </a:cubicBezTo>
                <a:cubicBezTo>
                  <a:pt x="21600" y="3600"/>
                  <a:pt x="21600" y="7200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</a:path>
            </a:pathLst>
          </a:custGeom>
          <a:solidFill>
            <a:srgbClr val="FFFFFF"/>
          </a:solidFill>
          <a:ln w="57150">
            <a:solidFill>
              <a:schemeClr val="accent3">
                <a:lumMod val="75000"/>
              </a:schemeClr>
            </a:solidFill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>
              <a:defRPr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537" y="2416059"/>
            <a:ext cx="1936866" cy="193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3647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Изображение 13" descr="red-factor-canary-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Изображение 17" descr="Снимок экрана 2016-08-24 в 11.07.46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/>
          <a:stretch/>
        </p:blipFill>
        <p:spPr>
          <a:xfrm>
            <a:off x="205099" y="232129"/>
            <a:ext cx="8753551" cy="975992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738059" y="423654"/>
            <a:ext cx="12357" cy="5807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1"/>
          <p:cNvSpPr txBox="1">
            <a:spLocks/>
          </p:cNvSpPr>
          <p:nvPr/>
        </p:nvSpPr>
        <p:spPr bwMode="auto">
          <a:xfrm>
            <a:off x="6653817" y="435279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algn="r"/>
            <a:fld id="{59004559-CCD2-4957-BC49-9F2E1C32210F}" type="slidenum">
              <a:rPr kumimoji="0" lang="en-US" sz="2000">
                <a:solidFill>
                  <a:srgbClr val="26BC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15</a:t>
            </a:fld>
            <a:endParaRPr kumimoji="0" lang="en-US" sz="2000" dirty="0">
              <a:solidFill>
                <a:srgbClr val="26BC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650" y="299998"/>
            <a:ext cx="5573493" cy="1143000"/>
          </a:xfrm>
        </p:spPr>
        <p:txBody>
          <a:bodyPr/>
          <a:lstStyle/>
          <a:p>
            <a:r>
              <a:rPr lang="ru-RU" sz="1800" dirty="0">
                <a:solidFill>
                  <a:schemeClr val="bg1"/>
                </a:solidFill>
              </a:rPr>
              <a:t>ОСНОВНЫЕ ПРИНЦИПЫ ОБЕСПЕЧЕНИЯ ОХРАНЫ ТРУДА</a:t>
            </a:r>
            <a:br>
              <a:rPr lang="ru-RU" sz="1800" dirty="0">
                <a:solidFill>
                  <a:schemeClr val="bg1"/>
                </a:solidFill>
              </a:rPr>
            </a:b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63234" y="2235293"/>
            <a:ext cx="3660089" cy="1624146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solidFill>
                  <a:schemeClr val="tx1">
                    <a:lumMod val="75000"/>
                  </a:schemeClr>
                </a:solidFill>
              </a:rPr>
              <a:t>Второй  фундаментальный принцип охраны труда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>
                <a:solidFill>
                  <a:srgbClr val="4D4D4D"/>
                </a:solidFill>
              </a:rPr>
              <a:t>– </a:t>
            </a:r>
            <a:r>
              <a:rPr lang="ru-RU" sz="1800" b="1" dirty="0">
                <a:solidFill>
                  <a:schemeClr val="accent3"/>
                </a:solidFill>
              </a:rPr>
              <a:t>ГОТОВНОСТЬ К ЗАЩИТЕ ПОСТРАДАВШИХ</a:t>
            </a:r>
            <a:r>
              <a:rPr lang="ru-RU" sz="1800" b="1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solidFill>
                  <a:srgbClr val="4D4D4D"/>
                </a:solidFill>
              </a:rPr>
              <a:t>(социальная защита)</a:t>
            </a:r>
          </a:p>
        </p:txBody>
      </p:sp>
      <p:sp>
        <p:nvSpPr>
          <p:cNvPr id="18443" name="AutoShape 2" descr="data:image/jpeg;base64,/9j/4AAQSkZJRgABAQAAAQABAAD/2wCEAAkGBhQQEBIQDxAQFBIWFxwUFRUVGBQTGhocGBQVFRgXGRgbHCYgFxkjGhQWHy8gIycpLSwsGB4xQTctQSY3LSkBCQoKDgwOGg8PGjUfHR81KSw1NSkpNSw1LDUsNTUpLC8vLCktLC8sNSwwLCwsLCwpLCwpLCosLCwsLDQsNCwsNf/AABEIAOEA4QMBIgACEQEDEQH/xAAcAAEAAgMBAQEAAAAAAAAAAAAABgcEBQgDAQL/xABAEAACAQIBCQUGBAUDBAMAAAABAgADBBEFBgcSITFBUXETQmGBkSIjMlKhwWKCkrEUQ3KiwmOy8DNEo/FTc9H/xAAaAQEAAgMBAAAAAAAAAAAAAAAABAYCAwUB/8QAMBEAAgIABAMECwEBAQAAAAAAAAECAwQFESESMUEiUWHBExQycZGhsdHh8PEjQjP/2gAMAwEAAhEDEQA/ALxiIgCIiAIiIAiIgCJ4Xl9TooXrVEpoO8xCj68ZCssaW7enittTes3zH3aepGsfSYynGPNkinDW3P8Azjr+95PJ8Jw3yk8paTr2tiFqJRXlTUY/qbE+mEjl5lKrWONatVqH8bM37maHiF0R1q8ktftyS+f2OgLjOC2p/wDUurdf6qiD6YzCfPixG+8oeTY/tKDAiYesPuJayOvrNl+JnzYn/vKHm2H7zMoZx21T4Lq3bwFRCfTGc7wY9YfcHkdfSTOmFYHaDiJ9nNtrf1KRxpValM80Zk/YyRZN0lXtHAGqKq8qqhv7hg31maxC6oiWZJYvYkn79vuXhEr/ACRpeovgt1SekfmX3i9SNjD0Mm2T8p0rhNehVSovNSDh4HkfAzdGcZcmcq7C3Uf+kdP3vMqIiZkYREQBERAEREAREQBERAEREARE1OcWc1GxpdpWbafgQfE55AcuZOwTxtLdmcISnJRitWzZ166opd2VVAxLMQABzJO6V3nLpZVcadgoc7u1cHV/Ku9upwHgZCs588K9+/vDq0gcVpKTqjkT8zeJ8sJopEne3tEs2EyiMO1du+7p+foZWUcq1bl+0r1XqNzY44eAG5R4DCYsSUZC0dXd1gxTsaZ79XFSeifEfPAeMjpOT2OxOyuiOsmooi8AbcOPKXHkrRPa0sDXNSu3idRf0rt9SZKrHI9GgMKFGlT/AKFVfqBiZvjh5Pmcm3Oqo7QTl8v34FB22blzU207W4YcxTfD1wwmcmYV8d1pU8zTX92l9RNnq67yFLPLekV8/wAFCvmDfjfaVPI0z+zTCuM2bqnte0uAOfZuR6gYToeI9XXeI55b1ivn+TmdhgcDsPI7D6T5Oj73JlKsMK1GnUH41Vv3Ei2VdFVpVxNLXoN+A6y/pbH6ETW8O1yJlWdVS2nFx+ZTMyLHKFSg4qUaj03HeUkHoeY8DJLlzRndW2LIor0xxp46w6odvpjImRhsO+aHFxe5167ar46wakiy82tLW6nfr4dsg/3oP3X0lj2l2lVFqUnV0baGUgg+c5sm3zdzpr2L61BvZPx022o3UcD4jbN8L2tpHJxeUQn2qdn3dPx9DoKJo82M7aN+mtSOrUA9uk3xL4/iXxH03TeSYmmtUVeyuVcnGa0aERE9MBERAEREAREQBETU5zZxU7Gg1aptO5E4s3ADw4k8BPG9FqzOEJTkoxWrZjZ3Z3U8n0sWwaq3/Tp47/xHko5+UpDKuVal1VatXcs7egHBVHBRyjKuVal1WavWbWdvQDgoHADlMSQLLHN+Bc8DgY4aPfJ835ITcZuZqV759WiuCD4qjbEXz4nwG3pNPJ/o7z9Fvq2l0QKOPu6m7UJOOq34STv4dN2MEm9JG/FzthU5VLV/vxJrm1mDb2WDava1h/McA4f0LuT9/GSWAYnRSSWiKNbbO2XFN6sRET01iIiAIiIAiIgCaDOPMm3vgTUTUq8KqYBvzcHHX6TfxPGk9mbK7J1y4oPRlCZz5mV7Bsag16ROC1Vx1TyB+RvA+RM0M6Vr0FqKUdVZWGBVgCCORB3ypc+dHRtta4tAWob2Te1PxHFk+o+oh2U8O8Sz4HNVa1XbtLv6P7EMsL+pQqLVouUdTiGH7eIPEHfLqzLz1S/p6rYJcKPbTgR86c18OH1NGz3sb56FRatFirocVYf82jgRxmuuxwfgTcbgoYqHdJcmdJRNFmhnSl/QDjBai+zVTkeY/Cd48xwm9nQTTWqKVZXKuThJaNCIiemAiIgCIiAedeuqKzuQqqCzE7gAMST5Sh88M52v7g1NopL7NJTwXHeR8zbz5DhJrpZzl1VWxpna2D1cPlx9lPMjE+AHOVbId89XwotOUYTgj6aXN8vd+foJJM2sxK99Sq1kIRVGCa38xhvUHgPxc8Bzww81M3WvrlaK4hB7VRvlUb/M7h4nwl92dmlGmtKkoVEAVVHACY1VcW75G7MsweH0hX7T+X9OcLi3am7U6ilXU4Mp2EEcDPOXZnzmMt8na0sFuVGw7g4Hcb7Hh0lL3Fu1N2p1FKupwZTsII4GYWVuDJeDxkMVDVbNc0T3R9pA7HVtLtvdbqdQ9zkrH5OR7vTdbAM5mlg6PtIHY6tpdt7rdTqHuclY/JyPd6bt1VunZkcvMst4tbalv1Xmi2IgGJLKyIiIAiIgCIiAIiIAnwifYgFRaRMxf4Ym6tl9wT7aD+WTxH4CfQ+B2QOdLVqIdWRwGVgQQdoIIwII5Sis9s1jYXBUYmi+LUmPLipPNccOhB4yFdXw9pFryrHu1eisfaXLxMPNnOB7G4WumJG51+ZTvHXiDzAl+2N6lemlWk2sjgMp8D9/Cc2yx9E2cuq7WNQ+y2L0ceB3unmPaHRucUT0fCxm+E9JD00ecefivwWlERJpVBERAE8L+8WjSerUOCIpdugGPrPeQPS3ljs7VLdT7VZsW/oTAn1Yp6GYzlwxbJGGpd1sa+/9ZVuVcpNc16lep8TsWPhyXoBgPKYkSUaOshfxV6hYY06XvX5Eg+wvm2B6KZzUnJ6F5snGityfKKLMzBza/grVdYYVqmD1OY2eyn5QfUmSWInTSSWiKFbbK2bnLmxIlnzmMt8na0sFuVGw7g4Hcb7Hh0ktieSipLRntN06ZqcHo0c1XFu1N2p1FKupwZTsII4GecuzPnMZb5O1pYLcqNh3BwO432PDpKXuLdqbtTqKVdTgynYQRwMgWVuDLrg8ZDFQ1WzXNE90faQex1bS7b3W6nUPc5Kx+Tke703WwDOZpYOj7SD2OraXbe63U6h7nJWPycj3em7bVbp2ZHLzLLeLW2pb9V5otiIBiTCsiIiAIiIAiIgCIiAJpM8M3RfWr0tnaD26R5OBs8jtB6zdxPGtVozOucq5KceaOaHQqSrAgg4EHeCNhB8Z+7S6alUSrTODowZTyIOIku0pZC7C77ZRglca35xgH9cVbzMhk5slwvQvtNsb6lNcn+s6MyLlRbq3pXCbnUNhyO5l8iCPKZsrjQ9ljFK1ox+E9qnRtjDybA/mljzoQlxRTKTi6PQXSh3fToIiJmRRKS0nZS7bKDqD7NJVpjrhrt9Ww8pdhOE5wyleGtWq1Tvd2f8AUxP3kbEPZI7uSV62yn3L6/wxpceifJXZWRrEe1Wcn8qYov11z5ynAOW/hOjcj2IoW9GiP5aKnooBPrNeHjrLUnZ1bw1KC/6f0/UZkREmlUEREASJZ85jLfJ2tLBblRsO4OB3G+x4dJLYmMoqS0ZtpunTNTg9Gjmq4t2pu1OopV1ODKdhBHAzzl2Z85jLfJ2tLBblRsO4OB3G+x4dJS9xbtTdqdRSrqcGU7CCOBkCytwZdcHjIYqGq2a5onuj7SD2OraXbe63U6h7nJWPycj3em62AZzNLB0faQex1bS7b3W6nUPc5Kx+Tke703bqrdOzI5eZZbxa21LfqvNFsRAMSWVkREQBERAEREAREQCKaTMk9vYVGA9qiRVHQbH/ALST5CUjOlbmgKiNTYYqylT0IwP0M5uubc03em29GKHqpKn9pDxC3TLTklutcq303+P8N7mDlLsMoUGx9l27Juj+yP7tU+Uvic0U6pUhl3qQw6g4j6idI2lwKlNKg3OoYdGAP3mWHezRGzyvScLO/b4f09oiJKK+a/OC47O0uH+Wk7eiMROdgJfmfD4ZOuz/AKTD12feUHIeI5otORr/ADm/E2Oblt2l5bUzuasgPTXBP0BnREoXMJMcpWo/GT6U3P2l9TPD8mRM8l/rFeHn+BERJJwRERAEREASJZ85jLfJ2tLBblRsO4OB3G+x4dJLYmMoqS0ZtpunTNTg9Gjmq4t2pu1OopV1ODKdhBHAzzl2Z85jLfJ2tLBblRsO4OB3G+x4dJS9xbtTdqdRSrqcGU7CCOBkCytwZdcHjIYqGq2a5onuj7SB2OraXbe63U6h7nJWPycj3em62AZzNLB0faQOx1bS7b3W6nUPc5Kx+Tke703bqrdOzI5eZZbxa21LfqvNFsRAMSWVkREQBERAEREASgs+Lbs8o3S/6mt+tQ/+Uv2UhpOXDKdbxWmf/Go+0j4j2Tt5JLS+S8PNEVl+5kXHaZOtW/0lX9Psf4ygpeWjVscmW/hrj0rPNWH9o6Gdr/GL8fJkniIk0qhos+Vxydd//UT6YH7Sg50RnHQ7SzuU+ajUA/Q2E53xkPEc0WnI3/nJeJIMwXwylan8ZHrTcfeXzOeM2bjs722c7hWTHoXAP0JnQ8zw/JkTPI/6xfh5/kRESScEREQBERAEREASJZ85jLfJ2tLBblRsO4OB3G+x4dJLYmMoqS0ZtpunTNTg9Gjmq4t2pu1OopV1ODKdhBHAzzl2Z85jLfJ2tLBblRsO4OB3G+x4dJS9xbtTdqdRSrqcGU7CCOBkCytwZdcHjIYqGq2a5onuj7SD2OraXbe63U6h7nJWPycj3em62AZzNLB0f6Qex1bS7b3W6nUPc5Kx+Tke703bqrdOzI5eZZbxa21LfqvNFsRAMSWVkREQBERAEpDSe2OU6vgtMf8AjB+8u+UJn3c9plG6bk+p+hVT/GR8R7J28kWt7fh5o0MvLRquGTLfx1z61qko2X5mNb6mTrUc6Yb9eL/5TVh/aOhnb/wivHyZvYiJNKofGXEEHcdk5uv7U0qtSkd6OyH8rFftOkpR+krJvY5RqkDBaoFUeY1W/uVvWRsQtkzvZJZpZKHetfh/SLqxBxG8bR14To7Jl6K1ClWG6oiv+pQfvOcJc2irKva2PZE+1RYp+U+2p+pH5Zrw70ehMzqriqjNf8v6kziIk0qoiIgCIiAIiIAiIgCRLPnMZb5O1pYLcqNh3BwO432PDpJbExlFSWjNtN06ZqcHo0c1XFu1N2p1FKupwZTsII4GecuzPnMZb5O1pYLcqNh3BwO432PDpKXuLdqbtTqKVdTgynYQRwMgWVuDLrg8ZDFQ1WzXNE90faQOx1bS7b3W6nUPc5Kx+Tke703WwDOZpYOj7SD2OraXbe63U6h7nJWPycj3em7dVbp2ZHLzLLeLW2pb9V5otiIBiSysiIiAfitVCKzscAoLE+AGJnN95dGrUeq292Zz+Zi33l2aR8q9hk+rgcGq+5X83xf2BpRsh4h7pFoySrSErH12+H9PqoWIUbzsHU7BOkbG2FKlTpjciqg/KoH2lF5jZO7fKFumGxW7RulP2/3AHnL7mWHWzZozyzWUId2r+P8ABERJRXhK/wBL2R9e3pXKjbSbVb+l8AD5MF/VLAmLlPJ63FGpQqfC6lT4YjePEb/KYTjxRaJOFu9BdGzu/Wc4SW6M8ufw16qMcKdYdmfBscUPriv5pGsoWLUKtSjUGDoxVvI7x4Hf5zwBw2jYZzotxepeLa431OD5SR0xE0GZOcYvrRHJHar7FUfiA+Low2+ZHCb+dNPVaooVlcq5uEuaERE9NYiIgCIiAIiIAiIgCRLPnMZb5O1pYLcqNh3BwO432PDpJbExlFSWjNtN06ZqcHo0c1XFu1N2p1FKupwZTsII4GecuzPnMZb5O1pYLcqNh3BwO432PDpKXuLdqbtTqKVdTgynYQRwMgWVuDLrg8ZDFQ1WzXNE90f6Qex1bS7b3W6nUPc5Kx+Tke703WwDOZpYOj7SD2OraXbe63U6h7nJWPycj3em7dVbp2ZHLzLLeLW2pb9V5otiIBmpzpy8tla1K7YFh7NNfmc/COnE+AMlN6LUrkIOclGPNlaaV8udtdLbocUoDb/W2BPoNUdcZB5+61YuzO5JZiWYneSTiT6mKFBnZUQEsxCqBxJOAHqZzZS4nqX3D0qipQXT9ZZeh7JGytdsN/uU8sGc+uoPIyy5rs38kC0tqVuvcXAnmx2sfNiTNjOhXHhikUrGX+nulPp09wiImZEEREArLS1m18N9THJK2Hoj/wCJ/LKznSd3aLVpvSqKGRwVYHiCMDKDzpzdexuGotiV+Km3zKdx6jcfESFfDR8SLXlGL44ehlzXL3fj6HvmZnObC5FQ4mk3s1VHFcfiA+Zd48xxl70K61FV0YMrAMpG0EEYgic1Sd6Os+f4Yi1uW9wx9hj/ACyTuP4CfQ7eJwU2cPZYzXAu1elrXaXPxX4LeifAZ9k0qgiIgCIiAIiIAiIgCIiAJEs+cxlvk7Wlgtyo2HcHA7jfY8OklsTGUVJaM203TpmpwejRzVcW7U3anUUq6nBlOwgjgZ5y7M+cxlvk7Wlgtyo2HcHA7jfY8Okpe4t2pu1OopV1ODKdhBHAyBZW4MuuDxkMVDVbNc0T3R/pB7HVtbtvdbqdQ9zkrH5OR7vTdpc/c6/464wQnsKeK0/xHvOeuGzwA5mRiJ47JOPCexwVULnclv8Au4lgaKM2u0qm8qD2Kfs08eLkbW/KD6t4SH5ByI95XShS3tvbgqj4mPgPqcBxl/5LyaltRShSGCINUfcnmScSfEzZRDV6voQc2xfoq/RR9qXyX5MqIiTipCIiAIiIAmjztzYS/oGm2C1F9qk/yt4/hO4j/wDJvInjSa0ZnXZKuSnF6NHN1/YPQqPRrKVdDgwP/NoI2g8RMeXlnrmWl/T1lwS4Uew/Aj5G/D48PoaUvrF6FRqVZCjqcGU/82jx4zn2VuD8C64LGwxUO6S5omuYukQ22rbXZLUNyPvNPwPNPqOm62qNZXUOjBlIxDAggg7iCN4nNMkOa2e1ewOCHXok4tSY7PEqe4fp4TZXdw7SIWPypWt2VbS7u8viJpM3c8Le+X3L4VMNtJsA48u8PEYzdyYmnuirzrlXLhmtGIiJ6YCIiAIiIAiIgCImpy9nTb2S61eoA3dpr7Tt0Xl4nATxtLdmcISm+GK1ZtXcAEkgAbSTsw8ZS+kjL9vdV1/hkBZPZeuNmvyUDvAfMfLZMbOvP2tfYoPdUP8A41PxeLnvdN3XfIxIdtvFsi0ZdlrofpbH2u5eff8AQT0trdqjrTpqWdjqqo2kk8BFtbNUdadNWZ2OCqoxJPIS5sxcxVsV7Wtg1yw2neEB7q+PNvLdv111ubJ+MxkMLDV7t8kZeZOaK2FH2sDXfA1G/ZF/CPqcT0kkROgkktEUm22Vs3Ob1bERE9NYiIgCIiAIiIAmizpzQo36YVBq1FHsVQNo8D8y+H7TexPGk1ozOuyVclKD0aOe84M2q9jU1K6bD8LjajdDz8DtmqnSV7Y066GnWRXRt6sMR/78ZWmcuiZlxqWDay7+xc+0P6XOw9Gw6mQ50NbxLRhM3hZ2buy+/o/sV0jlSCpII2gg4EHmDwMmOQtKVzQwWvhcIPmOq/6xv/MD1kRurR6TmnVRkcb1YFSPIzymlSceR1baar46TWq/epd2SdJlnXwDVDRblVGqP1jFfUiSehcrUGtTdWXmpDD1E5qnpb3LUzrU3dDzQlT6ib44h9Uci3JK3vXLT37/AGOlYlBW2fF9T+G7rH+rVqf7wZnLpOvx/OQ9adP7ATZ6xEgyyS9cpL5/Yu+JSDaTr8/zkHSnT+4Mw7nPu+qfFd1R/Tq0/wDaBHrEQskvfOS+f2L4q1lQFnZVUbyxAHqZG8q6R7KhiO27Vh3aQ1/7vh+spO5vHqnGrUdzzdmc/Uzxmt4h9ETaskgt7Ja+7b7k4y5pXuK2K2yignP439SMF8hj4yFVqzOxd2ZmO0sxLE9Sdpn4n7oUGdgiKzMdgVQWJ6AbTNEpOXM7FOHqoWkFp+95+JsMiZBrXlTsrdCx7x3Ko5s3AfU+MmGbWiipUwqXrGkm/s1wLnqdyfU9JZ+Tcl0ramKVCmqIOA/cneT4mbYUN7vY5mLzaurs1dqXyX3NLmjmTSsF1v8AqVyPaqEf2oO6v1P7SSIk1JJaIq1ts7ZOc3q2IiJ6axERAEREAREQBERAEREAREQDCypkWjdLqXFJKg4aw2jo29fIyC5Y0PIcWtK5T8FX2h5MNo8wZY8TCUIy5olUYu6j2JafT4FD5SzBvaGOtbs6/NS94PQe0PMTQVaZU6rgqeTAqfQzpeeNxaJUGFREccmAYfWaHh10Z1q88mv/AEhr7tvuc2RL9uMyLKp8VnQ/Kup/twmI2jWwP/bYdKlYf5zD1eRLWd09Yv5fco2JeS6NbAf9sT1qVj/nMq3zGsU+Gzon+oa/+4mPV5B53R0i/l9yhEUscFBJ5DafQTe5OzGva+GpbOo+ap7of3YE+QMvS2sadIYUqdNByRVX9hPeZrDrqyLZnkn7ENPe9fsVpkjQ8NjXdfH8FLZ6uw/YCTrJGb9C0XVt6KJzI2serHafWbGJvjXGPJHJvxl1/ty27ugiImZEEREAREQBERAEREAREQBERAEREAREQBERAEREAREQBERAEREAREQBERAEREAREQBERAEREA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8444" name="AutoShape 4" descr="data:image/jpeg;base64,/9j/4AAQSkZJRgABAQAAAQABAAD/2wCEAAkGBhQQEBIQDxAQFBIWFxwUFRUVGBQTGhocGBQVFRgXGRgbHCYgFxkjGhQWHy8gIycpLSwsGB4xQTctQSY3LSkBCQoKDgwOGg8PGjUfHR81KSw1NSkpNSw1LDUsNTUpLC8vLCktLC8sNSwwLCwsLCwpLCwpLCosLCwsLDQsNCwsNf/AABEIAOEA4QMBIgACEQEDEQH/xAAcAAEAAgMBAQEAAAAAAAAAAAAABgcEBQgDAQL/xABAEAACAQIBCQUGBAUDBAMAAAABAgADBBEFBgcSITFBUXETQmGBkSIjMlKhwWKCkrEUQ3KiwmOy8DNEo/FTc9H/xAAaAQEAAgMBAAAAAAAAAAAAAAAABAYCAwUB/8QAMBEAAgIABAMECwEBAQAAAAAAAAECAwQFESESMUEiUWHBExQycZGhsdHh8PEjQjP/2gAMAwEAAhEDEQA/ALxiIgCIiAIiIAiIgCJ4Xl9TooXrVEpoO8xCj68ZCssaW7enittTes3zH3aepGsfSYynGPNkinDW3P8Azjr+95PJ8Jw3yk8paTr2tiFqJRXlTUY/qbE+mEjl5lKrWONatVqH8bM37maHiF0R1q8ktftyS+f2OgLjOC2p/wDUurdf6qiD6YzCfPixG+8oeTY/tKDAiYesPuJayOvrNl+JnzYn/vKHm2H7zMoZx21T4Lq3bwFRCfTGc7wY9YfcHkdfSTOmFYHaDiJ9nNtrf1KRxpValM80Zk/YyRZN0lXtHAGqKq8qqhv7hg31maxC6oiWZJYvYkn79vuXhEr/ACRpeovgt1SekfmX3i9SNjD0Mm2T8p0rhNehVSovNSDh4HkfAzdGcZcmcq7C3Uf+kdP3vMqIiZkYREQBERAEREAREQBERAEREARE1OcWc1GxpdpWbafgQfE55AcuZOwTxtLdmcISnJRitWzZ166opd2VVAxLMQABzJO6V3nLpZVcadgoc7u1cHV/Ku9upwHgZCs588K9+/vDq0gcVpKTqjkT8zeJ8sJopEne3tEs2EyiMO1du+7p+foZWUcq1bl+0r1XqNzY44eAG5R4DCYsSUZC0dXd1gxTsaZ79XFSeifEfPAeMjpOT2OxOyuiOsmooi8AbcOPKXHkrRPa0sDXNSu3idRf0rt9SZKrHI9GgMKFGlT/AKFVfqBiZvjh5Pmcm3Oqo7QTl8v34FB22blzU207W4YcxTfD1wwmcmYV8d1pU8zTX92l9RNnq67yFLPLekV8/wAFCvmDfjfaVPI0z+zTCuM2bqnte0uAOfZuR6gYToeI9XXeI55b1ivn+TmdhgcDsPI7D6T5Oj73JlKsMK1GnUH41Vv3Ei2VdFVpVxNLXoN+A6y/pbH6ETW8O1yJlWdVS2nFx+ZTMyLHKFSg4qUaj03HeUkHoeY8DJLlzRndW2LIor0xxp46w6odvpjImRhsO+aHFxe5167ar46wakiy82tLW6nfr4dsg/3oP3X0lj2l2lVFqUnV0baGUgg+c5sm3zdzpr2L61BvZPx022o3UcD4jbN8L2tpHJxeUQn2qdn3dPx9DoKJo82M7aN+mtSOrUA9uk3xL4/iXxH03TeSYmmtUVeyuVcnGa0aERE9MBERAEREAREQBETU5zZxU7Gg1aptO5E4s3ADw4k8BPG9FqzOEJTkoxWrZjZ3Z3U8n0sWwaq3/Tp47/xHko5+UpDKuVal1VatXcs7egHBVHBRyjKuVal1WavWbWdvQDgoHADlMSQLLHN+Bc8DgY4aPfJ835ITcZuZqV759WiuCD4qjbEXz4nwG3pNPJ/o7z9Fvq2l0QKOPu6m7UJOOq34STv4dN2MEm9JG/FzthU5VLV/vxJrm1mDb2WDava1h/McA4f0LuT9/GSWAYnRSSWiKNbbO2XFN6sRET01iIiAIiIAiIgCaDOPMm3vgTUTUq8KqYBvzcHHX6TfxPGk9mbK7J1y4oPRlCZz5mV7Bsag16ROC1Vx1TyB+RvA+RM0M6Vr0FqKUdVZWGBVgCCORB3ypc+dHRtta4tAWob2Te1PxHFk+o+oh2U8O8Sz4HNVa1XbtLv6P7EMsL+pQqLVouUdTiGH7eIPEHfLqzLz1S/p6rYJcKPbTgR86c18OH1NGz3sb56FRatFirocVYf82jgRxmuuxwfgTcbgoYqHdJcmdJRNFmhnSl/QDjBai+zVTkeY/Cd48xwm9nQTTWqKVZXKuThJaNCIiemAiIgCIiAedeuqKzuQqqCzE7gAMST5Sh88M52v7g1NopL7NJTwXHeR8zbz5DhJrpZzl1VWxpna2D1cPlx9lPMjE+AHOVbId89XwotOUYTgj6aXN8vd+foJJM2sxK99Sq1kIRVGCa38xhvUHgPxc8Bzww81M3WvrlaK4hB7VRvlUb/M7h4nwl92dmlGmtKkoVEAVVHACY1VcW75G7MsweH0hX7T+X9OcLi3am7U6ilXU4Mp2EEcDPOXZnzmMt8na0sFuVGw7g4Hcb7Hh0lL3Fu1N2p1FKupwZTsII4GYWVuDJeDxkMVDVbNc0T3R9pA7HVtLtvdbqdQ9zkrH5OR7vTdbAM5mlg6PtIHY6tpdt7rdTqHuclY/JyPd6bt1VunZkcvMst4tbalv1Xmi2IgGJLKyIiIAiIgCIiAIiIAnwifYgFRaRMxf4Ym6tl9wT7aD+WTxH4CfQ+B2QOdLVqIdWRwGVgQQdoIIwII5Sis9s1jYXBUYmi+LUmPLipPNccOhB4yFdXw9pFryrHu1eisfaXLxMPNnOB7G4WumJG51+ZTvHXiDzAl+2N6lemlWk2sjgMp8D9/Cc2yx9E2cuq7WNQ+y2L0ceB3unmPaHRucUT0fCxm+E9JD00ecefivwWlERJpVBERAE8L+8WjSerUOCIpdugGPrPeQPS3ljs7VLdT7VZsW/oTAn1Yp6GYzlwxbJGGpd1sa+/9ZVuVcpNc16lep8TsWPhyXoBgPKYkSUaOshfxV6hYY06XvX5Eg+wvm2B6KZzUnJ6F5snGityfKKLMzBza/grVdYYVqmD1OY2eyn5QfUmSWInTSSWiKFbbK2bnLmxIlnzmMt8na0sFuVGw7g4Hcb7Hh0ktieSipLRntN06ZqcHo0c1XFu1N2p1FKupwZTsII4GecuzPnMZb5O1pYLcqNh3BwO432PDpKXuLdqbtTqKVdTgynYQRwMgWVuDLrg8ZDFQ1WzXNE90faQex1bS7b3W6nUPc5Kx+Tke703WwDOZpYOj7SD2OraXbe63U6h7nJWPycj3em7bVbp2ZHLzLLeLW2pb9V5otiIBiTCsiIiAIiIAiIgCIiAJpM8M3RfWr0tnaD26R5OBs8jtB6zdxPGtVozOucq5KceaOaHQqSrAgg4EHeCNhB8Z+7S6alUSrTODowZTyIOIku0pZC7C77ZRglca35xgH9cVbzMhk5slwvQvtNsb6lNcn+s6MyLlRbq3pXCbnUNhyO5l8iCPKZsrjQ9ljFK1ox+E9qnRtjDybA/mljzoQlxRTKTi6PQXSh3fToIiJmRRKS0nZS7bKDqD7NJVpjrhrt9Ww8pdhOE5wyleGtWq1Tvd2f8AUxP3kbEPZI7uSV62yn3L6/wxpceifJXZWRrEe1Wcn8qYov11z5ynAOW/hOjcj2IoW9GiP5aKnooBPrNeHjrLUnZ1bw1KC/6f0/UZkREmlUEREASJZ85jLfJ2tLBblRsO4OB3G+x4dJLYmMoqS0ZtpunTNTg9Gjmq4t2pu1OopV1ODKdhBHAzzl2Z85jLfJ2tLBblRsO4OB3G+x4dJS9xbtTdqdRSrqcGU7CCOBkCytwZdcHjIYqGq2a5onuj7SD2OraXbe63U6h7nJWPycj3em62AZzNLB0faQex1bS7b3W6nUPc5Kx+Tke703bqrdOzI5eZZbxa21LfqvNFsRAMSWVkREQBERAEREAREQCKaTMk9vYVGA9qiRVHQbH/ALST5CUjOlbmgKiNTYYqylT0IwP0M5uubc03em29GKHqpKn9pDxC3TLTklutcq303+P8N7mDlLsMoUGx9l27Juj+yP7tU+Uvic0U6pUhl3qQw6g4j6idI2lwKlNKg3OoYdGAP3mWHezRGzyvScLO/b4f09oiJKK+a/OC47O0uH+Wk7eiMROdgJfmfD4ZOuz/AKTD12feUHIeI5otORr/ADm/E2Oblt2l5bUzuasgPTXBP0BnREoXMJMcpWo/GT6U3P2l9TPD8mRM8l/rFeHn+BERJJwRERAEREASJZ85jLfJ2tLBblRsO4OB3G+x4dJLYmMoqS0ZtpunTNTg9Gjmq4t2pu1OopV1ODKdhBHAzzl2Z85jLfJ2tLBblRsO4OB3G+x4dJS9xbtTdqdRSrqcGU7CCOBkCytwZdcHjIYqGq2a5onuj7SB2OraXbe63U6h7nJWPycj3em62AZzNLB0faQOx1bS7b3W6nUPc5Kx+Tke703bqrdOzI5eZZbxa21LfqvNFsRAMSWVkREQBERAEREASgs+Lbs8o3S/6mt+tQ/+Uv2UhpOXDKdbxWmf/Go+0j4j2Tt5JLS+S8PNEVl+5kXHaZOtW/0lX9Psf4ygpeWjVscmW/hrj0rPNWH9o6Gdr/GL8fJkniIk0qhos+Vxydd//UT6YH7Sg50RnHQ7SzuU+ajUA/Q2E53xkPEc0WnI3/nJeJIMwXwylan8ZHrTcfeXzOeM2bjs722c7hWTHoXAP0JnQ8zw/JkTPI/6xfh5/kRESScEREQBERAEREASJZ85jLfJ2tLBblRsO4OB3G+x4dJLYmMoqS0ZtpunTNTg9Gjmq4t2pu1OopV1ODKdhBHAzzl2Z85jLfJ2tLBblRsO4OB3G+x4dJS9xbtTdqdRSrqcGU7CCOBkCytwZdcHjIYqGq2a5onuj7SD2OraXbe63U6h7nJWPycj3em62AZzNLB0f6Qex1bS7b3W6nUPc5Kx+Tke703bqrdOzI5eZZbxa21LfqvNFsRAMSWVkREQBERAEpDSe2OU6vgtMf8AjB+8u+UJn3c9plG6bk+p+hVT/GR8R7J28kWt7fh5o0MvLRquGTLfx1z61qko2X5mNb6mTrUc6Yb9eL/5TVh/aOhnb/wivHyZvYiJNKofGXEEHcdk5uv7U0qtSkd6OyH8rFftOkpR+krJvY5RqkDBaoFUeY1W/uVvWRsQtkzvZJZpZKHetfh/SLqxBxG8bR14To7Jl6K1ClWG6oiv+pQfvOcJc2irKva2PZE+1RYp+U+2p+pH5Zrw70ehMzqriqjNf8v6kziIk0qoiIgCIiAIiIAiIgCRLPnMZb5O1pYLcqNh3BwO432PDpJbExlFSWjNtN06ZqcHo0c1XFu1N2p1FKupwZTsII4GecuzPnMZb5O1pYLcqNh3BwO432PDpKXuLdqbtTqKVdTgynYQRwMgWVuDLrg8ZDFQ1WzXNE90faQOx1bS7b3W6nUPc5Kx+Tke703WwDOZpYOj7SD2OraXbe63U6h7nJWPycj3em7dVbp2ZHLzLLeLW2pb9V5otiIBiSysiIiAfitVCKzscAoLE+AGJnN95dGrUeq292Zz+Zi33l2aR8q9hk+rgcGq+5X83xf2BpRsh4h7pFoySrSErH12+H9PqoWIUbzsHU7BOkbG2FKlTpjciqg/KoH2lF5jZO7fKFumGxW7RulP2/3AHnL7mWHWzZozyzWUId2r+P8ABERJRXhK/wBL2R9e3pXKjbSbVb+l8AD5MF/VLAmLlPJ63FGpQqfC6lT4YjePEb/KYTjxRaJOFu9BdGzu/Wc4SW6M8ufw16qMcKdYdmfBscUPriv5pGsoWLUKtSjUGDoxVvI7x4Hf5zwBw2jYZzotxepeLa431OD5SR0xE0GZOcYvrRHJHar7FUfiA+Low2+ZHCb+dNPVaooVlcq5uEuaERE9NYiIgCIiAIiIAiIgCRLPnMZb5O1pYLcqNh3BwO432PDpJbExlFSWjNtN06ZqcHo0c1XFu1N2p1FKupwZTsII4GecuzPnMZb5O1pYLcqNh3BwO432PDpKXuLdqbtTqKVdTgynYQRwMgWVuDLrg8ZDFQ1WzXNE90f6Qex1bS7b3W6nUPc5Kx+Tke703WwDOZpYOj7SD2OraXbe63U6h7nJWPycj3em7dVbp2ZHLzLLeLW2pb9V5otiIBmpzpy8tla1K7YFh7NNfmc/COnE+AMlN6LUrkIOclGPNlaaV8udtdLbocUoDb/W2BPoNUdcZB5+61YuzO5JZiWYneSTiT6mKFBnZUQEsxCqBxJOAHqZzZS4nqX3D0qipQXT9ZZeh7JGytdsN/uU8sGc+uoPIyy5rs38kC0tqVuvcXAnmx2sfNiTNjOhXHhikUrGX+nulPp09wiImZEEREArLS1m18N9THJK2Hoj/wCJ/LKznSd3aLVpvSqKGRwVYHiCMDKDzpzdexuGotiV+Km3zKdx6jcfESFfDR8SLXlGL44ehlzXL3fj6HvmZnObC5FQ4mk3s1VHFcfiA+Zd48xxl70K61FV0YMrAMpG0EEYgic1Sd6Os+f4Yi1uW9wx9hj/ACyTuP4CfQ7eJwU2cPZYzXAu1elrXaXPxX4LeifAZ9k0qgiIgCIiAIiIAiIgCIiAJEs+cxlvk7Wlgtyo2HcHA7jfY8OklsTGUVJaM203TpmpwejRzVcW7U3anUUq6nBlOwgjgZ5y7M+cxlvk7Wlgtyo2HcHA7jfY8Okpe4t2pu1OopV1ODKdhBHAyBZW4MuuDxkMVDVbNc0T3R/pB7HVtbtvdbqdQ9zkrH5OR7vTdpc/c6/464wQnsKeK0/xHvOeuGzwA5mRiJ47JOPCexwVULnclv8Au4lgaKM2u0qm8qD2Kfs08eLkbW/KD6t4SH5ByI95XShS3tvbgqj4mPgPqcBxl/5LyaltRShSGCINUfcnmScSfEzZRDV6voQc2xfoq/RR9qXyX5MqIiTipCIiAIiIAmjztzYS/oGm2C1F9qk/yt4/hO4j/wDJvInjSa0ZnXZKuSnF6NHN1/YPQqPRrKVdDgwP/NoI2g8RMeXlnrmWl/T1lwS4Uew/Aj5G/D48PoaUvrF6FRqVZCjqcGU/82jx4zn2VuD8C64LGwxUO6S5omuYukQ22rbXZLUNyPvNPwPNPqOm62qNZXUOjBlIxDAggg7iCN4nNMkOa2e1ewOCHXok4tSY7PEqe4fp4TZXdw7SIWPypWt2VbS7u8viJpM3c8Le+X3L4VMNtJsA48u8PEYzdyYmnuirzrlXLhmtGIiJ6YCIiAIiIAiIgCImpy9nTb2S61eoA3dpr7Tt0Xl4nATxtLdmcISm+GK1ZtXcAEkgAbSTsw8ZS+kjL9vdV1/hkBZPZeuNmvyUDvAfMfLZMbOvP2tfYoPdUP8A41PxeLnvdN3XfIxIdtvFsi0ZdlrofpbH2u5eff8AQT0trdqjrTpqWdjqqo2kk8BFtbNUdadNWZ2OCqoxJPIS5sxcxVsV7Wtg1yw2neEB7q+PNvLdv111ubJ+MxkMLDV7t8kZeZOaK2FH2sDXfA1G/ZF/CPqcT0kkROgkktEUm22Vs3Ob1bERE9NYiIgCIiAIiIAmizpzQo36YVBq1FHsVQNo8D8y+H7TexPGk1ozOuyVclKD0aOe84M2q9jU1K6bD8LjajdDz8DtmqnSV7Y066GnWRXRt6sMR/78ZWmcuiZlxqWDay7+xc+0P6XOw9Gw6mQ50NbxLRhM3hZ2buy+/o/sV0jlSCpII2gg4EHmDwMmOQtKVzQwWvhcIPmOq/6xv/MD1kRurR6TmnVRkcb1YFSPIzymlSceR1baar46TWq/epd2SdJlnXwDVDRblVGqP1jFfUiSehcrUGtTdWXmpDD1E5qnpb3LUzrU3dDzQlT6ib44h9Uci3JK3vXLT37/AGOlYlBW2fF9T+G7rH+rVqf7wZnLpOvx/OQ9adP7ATZ6xEgyyS9cpL5/Yu+JSDaTr8/zkHSnT+4Mw7nPu+qfFd1R/Tq0/wDaBHrEQskvfOS+f2L4q1lQFnZVUbyxAHqZG8q6R7KhiO27Vh3aQ1/7vh+spO5vHqnGrUdzzdmc/Uzxmt4h9ETaskgt7Ja+7b7k4y5pXuK2K2yignP439SMF8hj4yFVqzOxd2ZmO0sxLE9Sdpn4n7oUGdgiKzMdgVQWJ6AbTNEpOXM7FOHqoWkFp+95+JsMiZBrXlTsrdCx7x3Ko5s3AfU+MmGbWiipUwqXrGkm/s1wLnqdyfU9JZ+Tcl0ramKVCmqIOA/cneT4mbYUN7vY5mLzaurs1dqXyX3NLmjmTSsF1v8AqVyPaqEf2oO6v1P7SSIk1JJaIq1ts7ZOc3q2IiJ6axERAEREAREQBERAEREAREQDCypkWjdLqXFJKg4aw2jo29fIyC5Y0PIcWtK5T8FX2h5MNo8wZY8TCUIy5olUYu6j2JafT4FD5SzBvaGOtbs6/NS94PQe0PMTQVaZU6rgqeTAqfQzpeeNxaJUGFREccmAYfWaHh10Z1q88mv/AEhr7tvuc2RL9uMyLKp8VnQ/Kup/twmI2jWwP/bYdKlYf5zD1eRLWd09Yv5fco2JeS6NbAf9sT1qVj/nMq3zGsU+Gzon+oa/+4mPV5B53R0i/l9yhEUscFBJ5DafQTe5OzGva+GpbOo+ap7of3YE+QMvS2sadIYUqdNByRVX9hPeZrDrqyLZnkn7ENPe9fsVpkjQ8NjXdfH8FLZ6uw/YCTrJGb9C0XVt6KJzI2serHafWbGJvjXGPJHJvxl1/ty27ugiImZEEREAREQBERAEREAREQBERAEREAREQBERAEREAREQBERAEREAREQBERAEREAREQBERAEREA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3" name="Shape 268"/>
          <p:cNvSpPr/>
          <p:nvPr/>
        </p:nvSpPr>
        <p:spPr>
          <a:xfrm rot="10800000">
            <a:off x="4613719" y="1761966"/>
            <a:ext cx="2276101" cy="22606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4400" y="0"/>
                  <a:pt x="18000" y="0"/>
                  <a:pt x="21600" y="0"/>
                </a:cubicBezTo>
                <a:cubicBezTo>
                  <a:pt x="21600" y="3600"/>
                  <a:pt x="21600" y="7200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</a:path>
            </a:pathLst>
          </a:custGeom>
          <a:solidFill>
            <a:srgbClr val="FFFFFF"/>
          </a:solidFill>
          <a:ln w="57150">
            <a:solidFill>
              <a:schemeClr val="accent3">
                <a:lumMod val="75000"/>
              </a:schemeClr>
            </a:solidFill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>
              <a:defRPr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599" y="2080174"/>
            <a:ext cx="1507717" cy="1610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Shape 168"/>
          <p:cNvSpPr/>
          <p:nvPr/>
        </p:nvSpPr>
        <p:spPr>
          <a:xfrm>
            <a:off x="814532" y="2046491"/>
            <a:ext cx="297404" cy="7310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671" y="2929"/>
                </a:lnTo>
                <a:lnTo>
                  <a:pt x="7200" y="2929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>
              <a:defRPr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  <p:sp>
        <p:nvSpPr>
          <p:cNvPr id="16" name="Объект 3"/>
          <p:cNvSpPr txBox="1">
            <a:spLocks/>
          </p:cNvSpPr>
          <p:nvPr/>
        </p:nvSpPr>
        <p:spPr bwMode="auto">
          <a:xfrm>
            <a:off x="270381" y="1930948"/>
            <a:ext cx="515576" cy="779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1800" kern="12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800" kern="12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4800" b="1" dirty="0">
                <a:solidFill>
                  <a:schemeClr val="accent3"/>
                </a:solidFill>
              </a:rPr>
              <a:t>2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25159" y="5340261"/>
            <a:ext cx="6901241" cy="116213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image1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38968" y="5267325"/>
            <a:ext cx="7472423" cy="1466527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125159" y="5340261"/>
            <a:ext cx="6787514" cy="1435938"/>
          </a:xfrm>
        </p:spPr>
        <p:txBody>
          <a:bodyPr/>
          <a:lstStyle/>
          <a:p>
            <a:r>
              <a:rPr lang="ru-RU" sz="1600" dirty="0">
                <a:solidFill>
                  <a:schemeClr val="tx1">
                    <a:lumMod val="75000"/>
                  </a:schemeClr>
                </a:solidFill>
              </a:rPr>
              <a:t>Компенсация работникам за тяжелые, вредные и (или) опасные условия труда</a:t>
            </a:r>
          </a:p>
          <a:p>
            <a:r>
              <a:rPr lang="ru-RU" sz="1600" dirty="0">
                <a:solidFill>
                  <a:schemeClr val="tx1">
                    <a:lumMod val="75000"/>
                  </a:schemeClr>
                </a:solidFill>
              </a:rPr>
              <a:t>Возмещение вреда пострадавшему </a:t>
            </a:r>
            <a:r>
              <a:rPr lang="ru-RU" sz="1600" dirty="0" err="1">
                <a:solidFill>
                  <a:schemeClr val="tx1">
                    <a:lumMod val="75000"/>
                  </a:schemeClr>
                </a:solidFill>
              </a:rPr>
              <a:t>причинителем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</a:rPr>
              <a:t> вреда</a:t>
            </a:r>
          </a:p>
          <a:p>
            <a:r>
              <a:rPr lang="ru-RU" sz="1600" dirty="0">
                <a:solidFill>
                  <a:schemeClr val="tx1">
                    <a:lumMod val="75000"/>
                  </a:schemeClr>
                </a:solidFill>
              </a:rPr>
              <a:t>Реабилитация трудоспособности пострадавших</a:t>
            </a:r>
          </a:p>
        </p:txBody>
      </p:sp>
    </p:spTree>
    <p:extLst>
      <p:ext uri="{BB962C8B-B14F-4D97-AF65-F5344CB8AC3E}">
        <p14:creationId xmlns:p14="http://schemas.microsoft.com/office/powerpoint/2010/main" val="1805470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31209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50362" cy="6858000"/>
          </a:xfrm>
          <a:prstGeom prst="rect">
            <a:avLst/>
          </a:prstGeom>
        </p:spPr>
      </p:pic>
      <p:pic>
        <p:nvPicPr>
          <p:cNvPr id="4" name="Изображение 3" descr="Снимок экрана 2016-08-24 в 11.07.46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9"/>
          <a:stretch/>
        </p:blipFill>
        <p:spPr>
          <a:xfrm>
            <a:off x="222191" y="232129"/>
            <a:ext cx="8736459" cy="9759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3338" y="593125"/>
            <a:ext cx="6385312" cy="457200"/>
          </a:xfrm>
        </p:spPr>
        <p:txBody>
          <a:bodyPr/>
          <a:lstStyle/>
          <a:p>
            <a:r>
              <a:rPr lang="ru-RU" sz="1800" dirty="0">
                <a:solidFill>
                  <a:schemeClr val="bg1"/>
                </a:solidFill>
              </a:rPr>
              <a:t>ТРУДОВАЯ ДЕЯТЕЛЬНОСТЬ ЧЕЛОВЕКА</a:t>
            </a:r>
            <a:br>
              <a:rPr lang="ru-RU" sz="1800" dirty="0">
                <a:solidFill>
                  <a:schemeClr val="bg1"/>
                </a:solidFill>
              </a:rPr>
            </a:b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8443" name="AutoShape 2" descr="data:image/jpeg;base64,/9j/4AAQSkZJRgABAQAAAQABAAD/2wCEAAkGBhQQEBIQDxAQFBIWFxwUFRUVGBQTGhocGBQVFRgXGRgbHCYgFxkjGhQWHy8gIycpLSwsGB4xQTctQSY3LSkBCQoKDgwOGg8PGjUfHR81KSw1NSkpNSw1LDUsNTUpLC8vLCktLC8sNSwwLCwsLCwpLCwpLCosLCwsLDQsNCwsNf/AABEIAOEA4QMBIgACEQEDEQH/xAAcAAEAAgMBAQEAAAAAAAAAAAAABgcEBQgDAQL/xABAEAACAQIBCQUGBAUDBAMAAAABAgADBBEFBgcSITFBUXETQmGBkSIjMlKhwWKCkrEUQ3KiwmOy8DNEo/FTc9H/xAAaAQEAAgMBAAAAAAAAAAAAAAAABAYCAwUB/8QAMBEAAgIABAMECwEBAQAAAAAAAAECAwQFESESMUEiUWHBExQycZGhsdHh8PEjQjP/2gAMAwEAAhEDEQA/ALxiIgCIiAIiIAiIgCJ4Xl9TooXrVEpoO8xCj68ZCssaW7enittTes3zH3aepGsfSYynGPNkinDW3P8Azjr+95PJ8Jw3yk8paTr2tiFqJRXlTUY/qbE+mEjl5lKrWONatVqH8bM37maHiF0R1q8ktftyS+f2OgLjOC2p/wDUurdf6qiD6YzCfPixG+8oeTY/tKDAiYesPuJayOvrNl+JnzYn/vKHm2H7zMoZx21T4Lq3bwFRCfTGc7wY9YfcHkdfSTOmFYHaDiJ9nNtrf1KRxpValM80Zk/YyRZN0lXtHAGqKq8qqhv7hg31maxC6oiWZJYvYkn79vuXhEr/ACRpeovgt1SekfmX3i9SNjD0Mm2T8p0rhNehVSovNSDh4HkfAzdGcZcmcq7C3Uf+kdP3vMqIiZkYREQBERAEREAREQBERAEREARE1OcWc1GxpdpWbafgQfE55AcuZOwTxtLdmcISnJRitWzZ166opd2VVAxLMQABzJO6V3nLpZVcadgoc7u1cHV/Ku9upwHgZCs588K9+/vDq0gcVpKTqjkT8zeJ8sJopEne3tEs2EyiMO1du+7p+foZWUcq1bl+0r1XqNzY44eAG5R4DCYsSUZC0dXd1gxTsaZ79XFSeifEfPAeMjpOT2OxOyuiOsmooi8AbcOPKXHkrRPa0sDXNSu3idRf0rt9SZKrHI9GgMKFGlT/AKFVfqBiZvjh5Pmcm3Oqo7QTl8v34FB22blzU207W4YcxTfD1wwmcmYV8d1pU8zTX92l9RNnq67yFLPLekV8/wAFCvmDfjfaVPI0z+zTCuM2bqnte0uAOfZuR6gYToeI9XXeI55b1ivn+TmdhgcDsPI7D6T5Oj73JlKsMK1GnUH41Vv3Ei2VdFVpVxNLXoN+A6y/pbH6ETW8O1yJlWdVS2nFx+ZTMyLHKFSg4qUaj03HeUkHoeY8DJLlzRndW2LIor0xxp46w6odvpjImRhsO+aHFxe5167ar46wakiy82tLW6nfr4dsg/3oP3X0lj2l2lVFqUnV0baGUgg+c5sm3zdzpr2L61BvZPx022o3UcD4jbN8L2tpHJxeUQn2qdn3dPx9DoKJo82M7aN+mtSOrUA9uk3xL4/iXxH03TeSYmmtUVeyuVcnGa0aERE9MBERAEREAREQBETU5zZxU7Gg1aptO5E4s3ADw4k8BPG9FqzOEJTkoxWrZjZ3Z3U8n0sWwaq3/Tp47/xHko5+UpDKuVal1VatXcs7egHBVHBRyjKuVal1WavWbWdvQDgoHADlMSQLLHN+Bc8DgY4aPfJ835ITcZuZqV759WiuCD4qjbEXz4nwG3pNPJ/o7z9Fvq2l0QKOPu6m7UJOOq34STv4dN2MEm9JG/FzthU5VLV/vxJrm1mDb2WDava1h/McA4f0LuT9/GSWAYnRSSWiKNbbO2XFN6sRET01iIiAIiIAiIgCaDOPMm3vgTUTUq8KqYBvzcHHX6TfxPGk9mbK7J1y4oPRlCZz5mV7Bsag16ROC1Vx1TyB+RvA+RM0M6Vr0FqKUdVZWGBVgCCORB3ypc+dHRtta4tAWob2Te1PxHFk+o+oh2U8O8Sz4HNVa1XbtLv6P7EMsL+pQqLVouUdTiGH7eIPEHfLqzLz1S/p6rYJcKPbTgR86c18OH1NGz3sb56FRatFirocVYf82jgRxmuuxwfgTcbgoYqHdJcmdJRNFmhnSl/QDjBai+zVTkeY/Cd48xwm9nQTTWqKVZXKuThJaNCIiemAiIgCIiAedeuqKzuQqqCzE7gAMST5Sh88M52v7g1NopL7NJTwXHeR8zbz5DhJrpZzl1VWxpna2D1cPlx9lPMjE+AHOVbId89XwotOUYTgj6aXN8vd+foJJM2sxK99Sq1kIRVGCa38xhvUHgPxc8Bzww81M3WvrlaK4hB7VRvlUb/M7h4nwl92dmlGmtKkoVEAVVHACY1VcW75G7MsweH0hX7T+X9OcLi3am7U6ilXU4Mp2EEcDPOXZnzmMt8na0sFuVGw7g4Hcb7Hh0lL3Fu1N2p1FKupwZTsII4GYWVuDJeDxkMVDVbNc0T3R9pA7HVtLtvdbqdQ9zkrH5OR7vTdbAM5mlg6PtIHY6tpdt7rdTqHuclY/JyPd6bt1VunZkcvMst4tbalv1Xmi2IgGJLKyIiIAiIgCIiAIiIAnwifYgFRaRMxf4Ym6tl9wT7aD+WTxH4CfQ+B2QOdLVqIdWRwGVgQQdoIIwII5Sis9s1jYXBUYmi+LUmPLipPNccOhB4yFdXw9pFryrHu1eisfaXLxMPNnOB7G4WumJG51+ZTvHXiDzAl+2N6lemlWk2sjgMp8D9/Cc2yx9E2cuq7WNQ+y2L0ceB3unmPaHRucUT0fCxm+E9JD00ecefivwWlERJpVBERAE8L+8WjSerUOCIpdugGPrPeQPS3ljs7VLdT7VZsW/oTAn1Yp6GYzlwxbJGGpd1sa+/9ZVuVcpNc16lep8TsWPhyXoBgPKYkSUaOshfxV6hYY06XvX5Eg+wvm2B6KZzUnJ6F5snGityfKKLMzBza/grVdYYVqmD1OY2eyn5QfUmSWInTSSWiKFbbK2bnLmxIlnzmMt8na0sFuVGw7g4Hcb7Hh0ktieSipLRntN06ZqcHo0c1XFu1N2p1FKupwZTsII4GecuzPnMZb5O1pYLcqNh3BwO432PDpKXuLdqbtTqKVdTgynYQRwMgWVuDLrg8ZDFQ1WzXNE90faQex1bS7b3W6nUPc5Kx+Tke703WwDOZpYOj7SD2OraXbe63U6h7nJWPycj3em7bVbp2ZHLzLLeLW2pb9V5otiIBiTCsiIiAIiIAiIgCIiAJpM8M3RfWr0tnaD26R5OBs8jtB6zdxPGtVozOucq5KceaOaHQqSrAgg4EHeCNhB8Z+7S6alUSrTODowZTyIOIku0pZC7C77ZRglca35xgH9cVbzMhk5slwvQvtNsb6lNcn+s6MyLlRbq3pXCbnUNhyO5l8iCPKZsrjQ9ljFK1ox+E9qnRtjDybA/mljzoQlxRTKTi6PQXSh3fToIiJmRRKS0nZS7bKDqD7NJVpjrhrt9Ww8pdhOE5wyleGtWq1Tvd2f8AUxP3kbEPZI7uSV62yn3L6/wxpceifJXZWRrEe1Wcn8qYov11z5ynAOW/hOjcj2IoW9GiP5aKnooBPrNeHjrLUnZ1bw1KC/6f0/UZkREmlUEREASJZ85jLfJ2tLBblRsO4OB3G+x4dJLYmMoqS0ZtpunTNTg9Gjmq4t2pu1OopV1ODKdhBHAzzl2Z85jLfJ2tLBblRsO4OB3G+x4dJS9xbtTdqdRSrqcGU7CCOBkCytwZdcHjIYqGq2a5onuj7SD2OraXbe63U6h7nJWPycj3em62AZzNLB0faQex1bS7b3W6nUPc5Kx+Tke703bqrdOzI5eZZbxa21LfqvNFsRAMSWVkREQBERAEREAREQCKaTMk9vYVGA9qiRVHQbH/ALST5CUjOlbmgKiNTYYqylT0IwP0M5uubc03em29GKHqpKn9pDxC3TLTklutcq303+P8N7mDlLsMoUGx9l27Juj+yP7tU+Uvic0U6pUhl3qQw6g4j6idI2lwKlNKg3OoYdGAP3mWHezRGzyvScLO/b4f09oiJKK+a/OC47O0uH+Wk7eiMROdgJfmfD4ZOuz/AKTD12feUHIeI5otORr/ADm/E2Oblt2l5bUzuasgPTXBP0BnREoXMJMcpWo/GT6U3P2l9TPD8mRM8l/rFeHn+BERJJwRERAEREASJZ85jLfJ2tLBblRsO4OB3G+x4dJLYmMoqS0ZtpunTNTg9Gjmq4t2pu1OopV1ODKdhBHAzzl2Z85jLfJ2tLBblRsO4OB3G+x4dJS9xbtTdqdRSrqcGU7CCOBkCytwZdcHjIYqGq2a5onuj7SB2OraXbe63U6h7nJWPycj3em62AZzNLB0faQOx1bS7b3W6nUPc5Kx+Tke703bqrdOzI5eZZbxa21LfqvNFsRAMSWVkREQBERAEREASgs+Lbs8o3S/6mt+tQ/+Uv2UhpOXDKdbxWmf/Go+0j4j2Tt5JLS+S8PNEVl+5kXHaZOtW/0lX9Psf4ygpeWjVscmW/hrj0rPNWH9o6Gdr/GL8fJkniIk0qhos+Vxydd//UT6YH7Sg50RnHQ7SzuU+ajUA/Q2E53xkPEc0WnI3/nJeJIMwXwylan8ZHrTcfeXzOeM2bjs722c7hWTHoXAP0JnQ8zw/JkTPI/6xfh5/kRESScEREQBERAEREASJZ85jLfJ2tLBblRsO4OB3G+x4dJLYmMoqS0ZtpunTNTg9Gjmq4t2pu1OopV1ODKdhBHAzzl2Z85jLfJ2tLBblRsO4OB3G+x4dJS9xbtTdqdRSrqcGU7CCOBkCytwZdcHjIYqGq2a5onuj7SD2OraXbe63U6h7nJWPycj3em62AZzNLB0f6Qex1bS7b3W6nUPc5Kx+Tke703bqrdOzI5eZZbxa21LfqvNFsRAMSWVkREQBERAEpDSe2OU6vgtMf8AjB+8u+UJn3c9plG6bk+p+hVT/GR8R7J28kWt7fh5o0MvLRquGTLfx1z61qko2X5mNb6mTrUc6Yb9eL/5TVh/aOhnb/wivHyZvYiJNKofGXEEHcdk5uv7U0qtSkd6OyH8rFftOkpR+krJvY5RqkDBaoFUeY1W/uVvWRsQtkzvZJZpZKHetfh/SLqxBxG8bR14To7Jl6K1ClWG6oiv+pQfvOcJc2irKva2PZE+1RYp+U+2p+pH5Zrw70ehMzqriqjNf8v6kziIk0qoiIgCIiAIiIAiIgCRLPnMZb5O1pYLcqNh3BwO432PDpJbExlFSWjNtN06ZqcHo0c1XFu1N2p1FKupwZTsII4GecuzPnMZb5O1pYLcqNh3BwO432PDpKXuLdqbtTqKVdTgynYQRwMgWVuDLrg8ZDFQ1WzXNE90faQOx1bS7b3W6nUPc5Kx+Tke703WwDOZpYOj7SD2OraXbe63U6h7nJWPycj3em7dVbp2ZHLzLLeLW2pb9V5otiIBiSysiIiAfitVCKzscAoLE+AGJnN95dGrUeq292Zz+Zi33l2aR8q9hk+rgcGq+5X83xf2BpRsh4h7pFoySrSErH12+H9PqoWIUbzsHU7BOkbG2FKlTpjciqg/KoH2lF5jZO7fKFumGxW7RulP2/3AHnL7mWHWzZozyzWUId2r+P8ABERJRXhK/wBL2R9e3pXKjbSbVb+l8AD5MF/VLAmLlPJ63FGpQqfC6lT4YjePEb/KYTjxRaJOFu9BdGzu/Wc4SW6M8ufw16qMcKdYdmfBscUPriv5pGsoWLUKtSjUGDoxVvI7x4Hf5zwBw2jYZzotxepeLa431OD5SR0xE0GZOcYvrRHJHar7FUfiA+Low2+ZHCb+dNPVaooVlcq5uEuaERE9NYiIgCIiAIiIAiIgCRLPnMZb5O1pYLcqNh3BwO432PDpJbExlFSWjNtN06ZqcHo0c1XFu1N2p1FKupwZTsII4GecuzPnMZb5O1pYLcqNh3BwO432PDpKXuLdqbtTqKVdTgynYQRwMgWVuDLrg8ZDFQ1WzXNE90f6Qex1bS7b3W6nUPc5Kx+Tke703WwDOZpYOj7SD2OraXbe63U6h7nJWPycj3em7dVbp2ZHLzLLeLW2pb9V5otiIBmpzpy8tla1K7YFh7NNfmc/COnE+AMlN6LUrkIOclGPNlaaV8udtdLbocUoDb/W2BPoNUdcZB5+61YuzO5JZiWYneSTiT6mKFBnZUQEsxCqBxJOAHqZzZS4nqX3D0qipQXT9ZZeh7JGytdsN/uU8sGc+uoPIyy5rs38kC0tqVuvcXAnmx2sfNiTNjOhXHhikUrGX+nulPp09wiImZEEREArLS1m18N9THJK2Hoj/wCJ/LKznSd3aLVpvSqKGRwVYHiCMDKDzpzdexuGotiV+Km3zKdx6jcfESFfDR8SLXlGL44ehlzXL3fj6HvmZnObC5FQ4mk3s1VHFcfiA+Zd48xxl70K61FV0YMrAMpG0EEYgic1Sd6Os+f4Yi1uW9wx9hj/ACyTuP4CfQ7eJwU2cPZYzXAu1elrXaXPxX4LeifAZ9k0qgiIgCIiAIiIAiIgCIiAJEs+cxlvk7Wlgtyo2HcHA7jfY8OklsTGUVJaM203TpmpwejRzVcW7U3anUUq6nBlOwgjgZ5y7M+cxlvk7Wlgtyo2HcHA7jfY8Okpe4t2pu1OopV1ODKdhBHAyBZW4MuuDxkMVDVbNc0T3R/pB7HVtbtvdbqdQ9zkrH5OR7vTdpc/c6/464wQnsKeK0/xHvOeuGzwA5mRiJ47JOPCexwVULnclv8Au4lgaKM2u0qm8qD2Kfs08eLkbW/KD6t4SH5ByI95XShS3tvbgqj4mPgPqcBxl/5LyaltRShSGCINUfcnmScSfEzZRDV6voQc2xfoq/RR9qXyX5MqIiTipCIiAIiIAmjztzYS/oGm2C1F9qk/yt4/hO4j/wDJvInjSa0ZnXZKuSnF6NHN1/YPQqPRrKVdDgwP/NoI2g8RMeXlnrmWl/T1lwS4Uew/Aj5G/D48PoaUvrF6FRqVZCjqcGU/82jx4zn2VuD8C64LGwxUO6S5omuYukQ22rbXZLUNyPvNPwPNPqOm62qNZXUOjBlIxDAggg7iCN4nNMkOa2e1ewOCHXok4tSY7PEqe4fp4TZXdw7SIWPypWt2VbS7u8viJpM3c8Le+X3L4VMNtJsA48u8PEYzdyYmnuirzrlXLhmtGIiJ6YCIiAIiIAiIgCImpy9nTb2S61eoA3dpr7Tt0Xl4nATxtLdmcISm+GK1ZtXcAEkgAbSTsw8ZS+kjL9vdV1/hkBZPZeuNmvyUDvAfMfLZMbOvP2tfYoPdUP8A41PxeLnvdN3XfIxIdtvFsi0ZdlrofpbH2u5eff8AQT0trdqjrTpqWdjqqo2kk8BFtbNUdadNWZ2OCqoxJPIS5sxcxVsV7Wtg1yw2neEB7q+PNvLdv111ubJ+MxkMLDV7t8kZeZOaK2FH2sDXfA1G/ZF/CPqcT0kkROgkktEUm22Vs3Ob1bERE9NYiIgCIiAIiIAmizpzQo36YVBq1FHsVQNo8D8y+H7TexPGk1ozOuyVclKD0aOe84M2q9jU1K6bD8LjajdDz8DtmqnSV7Y066GnWRXRt6sMR/78ZWmcuiZlxqWDay7+xc+0P6XOw9Gw6mQ50NbxLRhM3hZ2buy+/o/sV0jlSCpII2gg4EHmDwMmOQtKVzQwWvhcIPmOq/6xv/MD1kRurR6TmnVRkcb1YFSPIzymlSceR1baar46TWq/epd2SdJlnXwDVDRblVGqP1jFfUiSehcrUGtTdWXmpDD1E5qnpb3LUzrU3dDzQlT6ib44h9Uci3JK3vXLT37/AGOlYlBW2fF9T+G7rH+rVqf7wZnLpOvx/OQ9adP7ATZ6xEgyyS9cpL5/Yu+JSDaTr8/zkHSnT+4Mw7nPu+qfFd1R/Tq0/wDaBHrEQskvfOS+f2L4q1lQFnZVUbyxAHqZG8q6R7KhiO27Vh3aQ1/7vh+spO5vHqnGrUdzzdmc/Uzxmt4h9ETaskgt7Ja+7b7k4y5pXuK2K2yignP439SMF8hj4yFVqzOxd2ZmO0sxLE9Sdpn4n7oUGdgiKzMdgVQWJ6AbTNEpOXM7FOHqoWkFp+95+JsMiZBrXlTsrdCx7x3Ko5s3AfU+MmGbWiipUwqXrGkm/s1wLnqdyfU9JZ+Tcl0ramKVCmqIOA/cneT4mbYUN7vY5mLzaurs1dqXyX3NLmjmTSsF1v8AqVyPaqEf2oO6v1P7SSIk1JJaIq1ts7ZOc3q2IiJ6axERAEREAREQBERAEREAREQDCypkWjdLqXFJKg4aw2jo29fIyC5Y0PIcWtK5T8FX2h5MNo8wZY8TCUIy5olUYu6j2JafT4FD5SzBvaGOtbs6/NS94PQe0PMTQVaZU6rgqeTAqfQzpeeNxaJUGFREccmAYfWaHh10Z1q88mv/AEhr7tvuc2RL9uMyLKp8VnQ/Kup/twmI2jWwP/bYdKlYf5zD1eRLWd09Yv5fco2JeS6NbAf9sT1qVj/nMq3zGsU+Gzon+oa/+4mPV5B53R0i/l9yhEUscFBJ5DafQTe5OzGva+GpbOo+ap7of3YE+QMvS2sadIYUqdNByRVX9hPeZrDrqyLZnkn7ENPe9fsVpkjQ8NjXdfH8FLZ6uw/YCTrJGb9C0XVt6KJzI2serHafWbGJvjXGPJHJvxl1/ty27ugiImZEEREAREQBERAEREAREQBERAEREAREQBERAEREAREQBERAEREAREQBERAEREAREQBERAEREA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8444" name="AutoShape 4" descr="data:image/jpeg;base64,/9j/4AAQSkZJRgABAQAAAQABAAD/2wCEAAkGBhQQEBIQDxAQFBIWFxwUFRUVGBQTGhocGBQVFRgXGRgbHCYgFxkjGhQWHy8gIycpLSwsGB4xQTctQSY3LSkBCQoKDgwOGg8PGjUfHR81KSw1NSkpNSw1LDUsNTUpLC8vLCktLC8sNSwwLCwsLCwpLCwpLCosLCwsLDQsNCwsNf/AABEIAOEA4QMBIgACEQEDEQH/xAAcAAEAAgMBAQEAAAAAAAAAAAAABgcEBQgDAQL/xABAEAACAQIBCQUGBAUDBAMAAAABAgADBBEFBgcSITFBUXETQmGBkSIjMlKhwWKCkrEUQ3KiwmOy8DNEo/FTc9H/xAAaAQEAAgMBAAAAAAAAAAAAAAAABAYCAwUB/8QAMBEAAgIABAMECwEBAQAAAAAAAAECAwQFESESMUEiUWHBExQycZGhsdHh8PEjQjP/2gAMAwEAAhEDEQA/ALxiIgCIiAIiIAiIgCJ4Xl9TooXrVEpoO8xCj68ZCssaW7enittTes3zH3aepGsfSYynGPNkinDW3P8Azjr+95PJ8Jw3yk8paTr2tiFqJRXlTUY/qbE+mEjl5lKrWONatVqH8bM37maHiF0R1q8ktftyS+f2OgLjOC2p/wDUurdf6qiD6YzCfPixG+8oeTY/tKDAiYesPuJayOvrNl+JnzYn/vKHm2H7zMoZx21T4Lq3bwFRCfTGc7wY9YfcHkdfSTOmFYHaDiJ9nNtrf1KRxpValM80Zk/YyRZN0lXtHAGqKq8qqhv7hg31maxC6oiWZJYvYkn79vuXhEr/ACRpeovgt1SekfmX3i9SNjD0Mm2T8p0rhNehVSovNSDh4HkfAzdGcZcmcq7C3Uf+kdP3vMqIiZkYREQBERAEREAREQBERAEREARE1OcWc1GxpdpWbafgQfE55AcuZOwTxtLdmcISnJRitWzZ166opd2VVAxLMQABzJO6V3nLpZVcadgoc7u1cHV/Ku9upwHgZCs588K9+/vDq0gcVpKTqjkT8zeJ8sJopEne3tEs2EyiMO1du+7p+foZWUcq1bl+0r1XqNzY44eAG5R4DCYsSUZC0dXd1gxTsaZ79XFSeifEfPAeMjpOT2OxOyuiOsmooi8AbcOPKXHkrRPa0sDXNSu3idRf0rt9SZKrHI9GgMKFGlT/AKFVfqBiZvjh5Pmcm3Oqo7QTl8v34FB22blzU207W4YcxTfD1wwmcmYV8d1pU8zTX92l9RNnq67yFLPLekV8/wAFCvmDfjfaVPI0z+zTCuM2bqnte0uAOfZuR6gYToeI9XXeI55b1ivn+TmdhgcDsPI7D6T5Oj73JlKsMK1GnUH41Vv3Ei2VdFVpVxNLXoN+A6y/pbH6ETW8O1yJlWdVS2nFx+ZTMyLHKFSg4qUaj03HeUkHoeY8DJLlzRndW2LIor0xxp46w6odvpjImRhsO+aHFxe5167ar46wakiy82tLW6nfr4dsg/3oP3X0lj2l2lVFqUnV0baGUgg+c5sm3zdzpr2L61BvZPx022o3UcD4jbN8L2tpHJxeUQn2qdn3dPx9DoKJo82M7aN+mtSOrUA9uk3xL4/iXxH03TeSYmmtUVeyuVcnGa0aERE9MBERAEREAREQBETU5zZxU7Gg1aptO5E4s3ADw4k8BPG9FqzOEJTkoxWrZjZ3Z3U8n0sWwaq3/Tp47/xHko5+UpDKuVal1VatXcs7egHBVHBRyjKuVal1WavWbWdvQDgoHADlMSQLLHN+Bc8DgY4aPfJ835ITcZuZqV759WiuCD4qjbEXz4nwG3pNPJ/o7z9Fvq2l0QKOPu6m7UJOOq34STv4dN2MEm9JG/FzthU5VLV/vxJrm1mDb2WDava1h/McA4f0LuT9/GSWAYnRSSWiKNbbO2XFN6sRET01iIiAIiIAiIgCaDOPMm3vgTUTUq8KqYBvzcHHX6TfxPGk9mbK7J1y4oPRlCZz5mV7Bsag16ROC1Vx1TyB+RvA+RM0M6Vr0FqKUdVZWGBVgCCORB3ypc+dHRtta4tAWob2Te1PxHFk+o+oh2U8O8Sz4HNVa1XbtLv6P7EMsL+pQqLVouUdTiGH7eIPEHfLqzLz1S/p6rYJcKPbTgR86c18OH1NGz3sb56FRatFirocVYf82jgRxmuuxwfgTcbgoYqHdJcmdJRNFmhnSl/QDjBai+zVTkeY/Cd48xwm9nQTTWqKVZXKuThJaNCIiemAiIgCIiAedeuqKzuQqqCzE7gAMST5Sh88M52v7g1NopL7NJTwXHeR8zbz5DhJrpZzl1VWxpna2D1cPlx9lPMjE+AHOVbId89XwotOUYTgj6aXN8vd+foJJM2sxK99Sq1kIRVGCa38xhvUHgPxc8Bzww81M3WvrlaK4hB7VRvlUb/M7h4nwl92dmlGmtKkoVEAVVHACY1VcW75G7MsweH0hX7T+X9OcLi3am7U6ilXU4Mp2EEcDPOXZnzmMt8na0sFuVGw7g4Hcb7Hh0lL3Fu1N2p1FKupwZTsII4GYWVuDJeDxkMVDVbNc0T3R9pA7HVtLtvdbqdQ9zkrH5OR7vTdbAM5mlg6PtIHY6tpdt7rdTqHuclY/JyPd6bt1VunZkcvMst4tbalv1Xmi2IgGJLKyIiIAiIgCIiAIiIAnwifYgFRaRMxf4Ym6tl9wT7aD+WTxH4CfQ+B2QOdLVqIdWRwGVgQQdoIIwII5Sis9s1jYXBUYmi+LUmPLipPNccOhB4yFdXw9pFryrHu1eisfaXLxMPNnOB7G4WumJG51+ZTvHXiDzAl+2N6lemlWk2sjgMp8D9/Cc2yx9E2cuq7WNQ+y2L0ceB3unmPaHRucUT0fCxm+E9JD00ecefivwWlERJpVBERAE8L+8WjSerUOCIpdugGPrPeQPS3ljs7VLdT7VZsW/oTAn1Yp6GYzlwxbJGGpd1sa+/9ZVuVcpNc16lep8TsWPhyXoBgPKYkSUaOshfxV6hYY06XvX5Eg+wvm2B6KZzUnJ6F5snGityfKKLMzBza/grVdYYVqmD1OY2eyn5QfUmSWInTSSWiKFbbK2bnLmxIlnzmMt8na0sFuVGw7g4Hcb7Hh0ktieSipLRntN06ZqcHo0c1XFu1N2p1FKupwZTsII4GecuzPnMZb5O1pYLcqNh3BwO432PDpKXuLdqbtTqKVdTgynYQRwMgWVuDLrg8ZDFQ1WzXNE90faQex1bS7b3W6nUPc5Kx+Tke703WwDOZpYOj7SD2OraXbe63U6h7nJWPycj3em7bVbp2ZHLzLLeLW2pb9V5otiIBiTCsiIiAIiIAiIgCIiAJpM8M3RfWr0tnaD26R5OBs8jtB6zdxPGtVozOucq5KceaOaHQqSrAgg4EHeCNhB8Z+7S6alUSrTODowZTyIOIku0pZC7C77ZRglca35xgH9cVbzMhk5slwvQvtNsb6lNcn+s6MyLlRbq3pXCbnUNhyO5l8iCPKZsrjQ9ljFK1ox+E9qnRtjDybA/mljzoQlxRTKTi6PQXSh3fToIiJmRRKS0nZS7bKDqD7NJVpjrhrt9Ww8pdhOE5wyleGtWq1Tvd2f8AUxP3kbEPZI7uSV62yn3L6/wxpceifJXZWRrEe1Wcn8qYov11z5ynAOW/hOjcj2IoW9GiP5aKnooBPrNeHjrLUnZ1bw1KC/6f0/UZkREmlUEREASJZ85jLfJ2tLBblRsO4OB3G+x4dJLYmMoqS0ZtpunTNTg9Gjmq4t2pu1OopV1ODKdhBHAzzl2Z85jLfJ2tLBblRsO4OB3G+x4dJS9xbtTdqdRSrqcGU7CCOBkCytwZdcHjIYqGq2a5onuj7SD2OraXbe63U6h7nJWPycj3em62AZzNLB0faQex1bS7b3W6nUPc5Kx+Tke703bqrdOzI5eZZbxa21LfqvNFsRAMSWVkREQBERAEREAREQCKaTMk9vYVGA9qiRVHQbH/ALST5CUjOlbmgKiNTYYqylT0IwP0M5uubc03em29GKHqpKn9pDxC3TLTklutcq303+P8N7mDlLsMoUGx9l27Juj+yP7tU+Uvic0U6pUhl3qQw6g4j6idI2lwKlNKg3OoYdGAP3mWHezRGzyvScLO/b4f09oiJKK+a/OC47O0uH+Wk7eiMROdgJfmfD4ZOuz/AKTD12feUHIeI5otORr/ADm/E2Oblt2l5bUzuasgPTXBP0BnREoXMJMcpWo/GT6U3P2l9TPD8mRM8l/rFeHn+BERJJwRERAEREASJZ85jLfJ2tLBblRsO4OB3G+x4dJLYmMoqS0ZtpunTNTg9Gjmq4t2pu1OopV1ODKdhBHAzzl2Z85jLfJ2tLBblRsO4OB3G+x4dJS9xbtTdqdRSrqcGU7CCOBkCytwZdcHjIYqGq2a5onuj7SB2OraXbe63U6h7nJWPycj3em62AZzNLB0faQOx1bS7b3W6nUPc5Kx+Tke703bqrdOzI5eZZbxa21LfqvNFsRAMSWVkREQBERAEREASgs+Lbs8o3S/6mt+tQ/+Uv2UhpOXDKdbxWmf/Go+0j4j2Tt5JLS+S8PNEVl+5kXHaZOtW/0lX9Psf4ygpeWjVscmW/hrj0rPNWH9o6Gdr/GL8fJkniIk0qhos+Vxydd//UT6YH7Sg50RnHQ7SzuU+ajUA/Q2E53xkPEc0WnI3/nJeJIMwXwylan8ZHrTcfeXzOeM2bjs722c7hWTHoXAP0JnQ8zw/JkTPI/6xfh5/kRESScEREQBERAEREASJZ85jLfJ2tLBblRsO4OB3G+x4dJLYmMoqS0ZtpunTNTg9Gjmq4t2pu1OopV1ODKdhBHAzzl2Z85jLfJ2tLBblRsO4OB3G+x4dJS9xbtTdqdRSrqcGU7CCOBkCytwZdcHjIYqGq2a5onuj7SD2OraXbe63U6h7nJWPycj3em62AZzNLB0f6Qex1bS7b3W6nUPc5Kx+Tke703bqrdOzI5eZZbxa21LfqvNFsRAMSWVkREQBERAEpDSe2OU6vgtMf8AjB+8u+UJn3c9plG6bk+p+hVT/GR8R7J28kWt7fh5o0MvLRquGTLfx1z61qko2X5mNb6mTrUc6Yb9eL/5TVh/aOhnb/wivHyZvYiJNKofGXEEHcdk5uv7U0qtSkd6OyH8rFftOkpR+krJvY5RqkDBaoFUeY1W/uVvWRsQtkzvZJZpZKHetfh/SLqxBxG8bR14To7Jl6K1ClWG6oiv+pQfvOcJc2irKva2PZE+1RYp+U+2p+pH5Zrw70ehMzqriqjNf8v6kziIk0qoiIgCIiAIiIAiIgCRLPnMZb5O1pYLcqNh3BwO432PDpJbExlFSWjNtN06ZqcHo0c1XFu1N2p1FKupwZTsII4GecuzPnMZb5O1pYLcqNh3BwO432PDpKXuLdqbtTqKVdTgynYQRwMgWVuDLrg8ZDFQ1WzXNE90faQOx1bS7b3W6nUPc5Kx+Tke703WwDOZpYOj7SD2OraXbe63U6h7nJWPycj3em7dVbp2ZHLzLLeLW2pb9V5otiIBiSysiIiAfitVCKzscAoLE+AGJnN95dGrUeq292Zz+Zi33l2aR8q9hk+rgcGq+5X83xf2BpRsh4h7pFoySrSErH12+H9PqoWIUbzsHU7BOkbG2FKlTpjciqg/KoH2lF5jZO7fKFumGxW7RulP2/3AHnL7mWHWzZozyzWUId2r+P8ABERJRXhK/wBL2R9e3pXKjbSbVb+l8AD5MF/VLAmLlPJ63FGpQqfC6lT4YjePEb/KYTjxRaJOFu9BdGzu/Wc4SW6M8ufw16qMcKdYdmfBscUPriv5pGsoWLUKtSjUGDoxVvI7x4Hf5zwBw2jYZzotxepeLa431OD5SR0xE0GZOcYvrRHJHar7FUfiA+Low2+ZHCb+dNPVaooVlcq5uEuaERE9NYiIgCIiAIiIAiIgCRLPnMZb5O1pYLcqNh3BwO432PDpJbExlFSWjNtN06ZqcHo0c1XFu1N2p1FKupwZTsII4GecuzPnMZb5O1pYLcqNh3BwO432PDpKXuLdqbtTqKVdTgynYQRwMgWVuDLrg8ZDFQ1WzXNE90f6Qex1bS7b3W6nUPc5Kx+Tke703WwDOZpYOj7SD2OraXbe63U6h7nJWPycj3em7dVbp2ZHLzLLeLW2pb9V5otiIBmpzpy8tla1K7YFh7NNfmc/COnE+AMlN6LUrkIOclGPNlaaV8udtdLbocUoDb/W2BPoNUdcZB5+61YuzO5JZiWYneSTiT6mKFBnZUQEsxCqBxJOAHqZzZS4nqX3D0qipQXT9ZZeh7JGytdsN/uU8sGc+uoPIyy5rs38kC0tqVuvcXAnmx2sfNiTNjOhXHhikUrGX+nulPp09wiImZEEREArLS1m18N9THJK2Hoj/wCJ/LKznSd3aLVpvSqKGRwVYHiCMDKDzpzdexuGotiV+Km3zKdx6jcfESFfDR8SLXlGL44ehlzXL3fj6HvmZnObC5FQ4mk3s1VHFcfiA+Zd48xxl70K61FV0YMrAMpG0EEYgic1Sd6Os+f4Yi1uW9wx9hj/ACyTuP4CfQ7eJwU2cPZYzXAu1elrXaXPxX4LeifAZ9k0qgiIgCIiAIiIAiIgCIiAJEs+cxlvk7Wlgtyo2HcHA7jfY8OklsTGUVJaM203TpmpwejRzVcW7U3anUUq6nBlOwgjgZ5y7M+cxlvk7Wlgtyo2HcHA7jfY8Okpe4t2pu1OopV1ODKdhBHAyBZW4MuuDxkMVDVbNc0T3R/pB7HVtbtvdbqdQ9zkrH5OR7vTdpc/c6/464wQnsKeK0/xHvOeuGzwA5mRiJ47JOPCexwVULnclv8Au4lgaKM2u0qm8qD2Kfs08eLkbW/KD6t4SH5ByI95XShS3tvbgqj4mPgPqcBxl/5LyaltRShSGCINUfcnmScSfEzZRDV6voQc2xfoq/RR9qXyX5MqIiTipCIiAIiIAmjztzYS/oGm2C1F9qk/yt4/hO4j/wDJvInjSa0ZnXZKuSnF6NHN1/YPQqPRrKVdDgwP/NoI2g8RMeXlnrmWl/T1lwS4Uew/Aj5G/D48PoaUvrF6FRqVZCjqcGU/82jx4zn2VuD8C64LGwxUO6S5omuYukQ22rbXZLUNyPvNPwPNPqOm62qNZXUOjBlIxDAggg7iCN4nNMkOa2e1ewOCHXok4tSY7PEqe4fp4TZXdw7SIWPypWt2VbS7u8viJpM3c8Le+X3L4VMNtJsA48u8PEYzdyYmnuirzrlXLhmtGIiJ6YCIiAIiIAiIgCImpy9nTb2S61eoA3dpr7Tt0Xl4nATxtLdmcISm+GK1ZtXcAEkgAbSTsw8ZS+kjL9vdV1/hkBZPZeuNmvyUDvAfMfLZMbOvP2tfYoPdUP8A41PxeLnvdN3XfIxIdtvFsi0ZdlrofpbH2u5eff8AQT0trdqjrTpqWdjqqo2kk8BFtbNUdadNWZ2OCqoxJPIS5sxcxVsV7Wtg1yw2neEB7q+PNvLdv111ubJ+MxkMLDV7t8kZeZOaK2FH2sDXfA1G/ZF/CPqcT0kkROgkktEUm22Vs3Ob1bERE9NYiIgCIiAIiIAmizpzQo36YVBq1FHsVQNo8D8y+H7TexPGk1ozOuyVclKD0aOe84M2q9jU1K6bD8LjajdDz8DtmqnSV7Y066GnWRXRt6sMR/78ZWmcuiZlxqWDay7+xc+0P6XOw9Gw6mQ50NbxLRhM3hZ2buy+/o/sV0jlSCpII2gg4EHmDwMmOQtKVzQwWvhcIPmOq/6xv/MD1kRurR6TmnVRkcb1YFSPIzymlSceR1baar46TWq/epd2SdJlnXwDVDRblVGqP1jFfUiSehcrUGtTdWXmpDD1E5qnpb3LUzrU3dDzQlT6ib44h9Uci3JK3vXLT37/AGOlYlBW2fF9T+G7rH+rVqf7wZnLpOvx/OQ9adP7ATZ6xEgyyS9cpL5/Yu+JSDaTr8/zkHSnT+4Mw7nPu+qfFd1R/Tq0/wDaBHrEQskvfOS+f2L4q1lQFnZVUbyxAHqZG8q6R7KhiO27Vh3aQ1/7vh+spO5vHqnGrUdzzdmc/Uzxmt4h9ETaskgt7Ja+7b7k4y5pXuK2K2yignP439SMF8hj4yFVqzOxd2ZmO0sxLE9Sdpn4n7oUGdgiKzMdgVQWJ6AbTNEpOXM7FOHqoWkFp+95+JsMiZBrXlTsrdCx7x3Ko5s3AfU+MmGbWiipUwqXrGkm/s1wLnqdyfU9JZ+Tcl0ramKVCmqIOA/cneT4mbYUN7vY5mLzaurs1dqXyX3NLmjmTSsF1v8AqVyPaqEf2oO6v1P7SSIk1JJaIq1ts7ZOc3q2IiJ6axERAEREAREQBERAEREAREQDCypkWjdLqXFJKg4aw2jo29fIyC5Y0PIcWtK5T8FX2h5MNo8wZY8TCUIy5olUYu6j2JafT4FD5SzBvaGOtbs6/NS94PQe0PMTQVaZU6rgqeTAqfQzpeeNxaJUGFREccmAYfWaHh10Z1q88mv/AEhr7tvuc2RL9uMyLKp8VnQ/Kup/twmI2jWwP/bYdKlYf5zD1eRLWd09Yv5fco2JeS6NbAf9sT1qVj/nMq3zGsU+Gzon+oa/+4mPV5B53R0i/l9yhEUscFBJ5DafQTe5OzGva+GpbOo+ap7of3YE+QMvS2sadIYUqdNByRVX9hPeZrDrqyLZnkn7ENPe9fsVpkjQ8NjXdfH8FLZ6uw/YCTrJGb9C0XVt6KJzI2serHafWbGJvjXGPJHJvxl1/ty27ugiImZEEREAREQBERAEREAREQBERAEREAREQBERAEREAREQBERAEREAREQBERAEREAREQBERAEREA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58056" y="2228016"/>
            <a:ext cx="335443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 процессе трудовой деятельности человек при помощи орудий труда осваивает, изменяет и приспосабливает к своим целям предметы природы, использует механические, физические и химические свойства предметов и явлений природы и заставляет их взаимно влиять друг на друга для достижения заранее намеченной цели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61201" y="5168463"/>
            <a:ext cx="6827099" cy="12069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"/>
          <p:cNvSpPr txBox="1">
            <a:spLocks/>
          </p:cNvSpPr>
          <p:nvPr/>
        </p:nvSpPr>
        <p:spPr bwMode="auto">
          <a:xfrm>
            <a:off x="6653817" y="435279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algn="r"/>
            <a:fld id="{59004559-CCD2-4957-BC49-9F2E1C32210F}" type="slidenum">
              <a:rPr kumimoji="0" lang="en-US" sz="2000">
                <a:solidFill>
                  <a:srgbClr val="26BC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</a:t>
            </a:fld>
            <a:endParaRPr kumimoji="0" lang="en-US" sz="2000" dirty="0">
              <a:solidFill>
                <a:srgbClr val="26BC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38969" y="5168463"/>
            <a:ext cx="7472423" cy="1419461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2738059" y="423654"/>
            <a:ext cx="12357" cy="5807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9683" y="5405148"/>
            <a:ext cx="6405156" cy="856321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b="1" dirty="0">
                <a:solidFill>
                  <a:schemeClr val="accent3"/>
                </a:solidFill>
              </a:rPr>
              <a:t>ТРУД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 – ЦЕЛЕСООБРАЗНАЯ, СОЗНАТЕЛЬНАЯ ДЕЯТЕЛЬНОСТЬ ЧЕЛОВЕКА, НАПРАВЛЕННАЯ НА УДОВЛЕТВОРЕНИЕ ПОТРЕБНОСТЕЙ ИНДИВИДА И ОБЩЕСТВА</a:t>
            </a:r>
            <a:endParaRPr lang="ru-RU" sz="1600" dirty="0"/>
          </a:p>
        </p:txBody>
      </p:sp>
      <p:sp>
        <p:nvSpPr>
          <p:cNvPr id="18" name="Shape 168"/>
          <p:cNvSpPr/>
          <p:nvPr/>
        </p:nvSpPr>
        <p:spPr>
          <a:xfrm>
            <a:off x="4947136" y="2088151"/>
            <a:ext cx="297404" cy="7310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671" y="2929"/>
                </a:lnTo>
                <a:lnTo>
                  <a:pt x="7200" y="2929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>
              <a:defRPr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  <p:sp>
        <p:nvSpPr>
          <p:cNvPr id="19" name="Shape 268"/>
          <p:cNvSpPr/>
          <p:nvPr/>
        </p:nvSpPr>
        <p:spPr>
          <a:xfrm rot="5400000">
            <a:off x="1127299" y="1619988"/>
            <a:ext cx="1615732" cy="1547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4400" y="0"/>
                  <a:pt x="18000" y="0"/>
                  <a:pt x="21600" y="0"/>
                </a:cubicBezTo>
                <a:cubicBezTo>
                  <a:pt x="21600" y="3600"/>
                  <a:pt x="21600" y="7200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3">
                <a:lumMod val="75000"/>
              </a:schemeClr>
            </a:solidFill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>
              <a:defRPr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  <p:sp>
        <p:nvSpPr>
          <p:cNvPr id="21" name="Shape 268"/>
          <p:cNvSpPr/>
          <p:nvPr/>
        </p:nvSpPr>
        <p:spPr>
          <a:xfrm rot="10800000">
            <a:off x="2895571" y="1619991"/>
            <a:ext cx="1547929" cy="15818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4400" y="0"/>
                  <a:pt x="18000" y="0"/>
                  <a:pt x="21600" y="0"/>
                </a:cubicBezTo>
                <a:cubicBezTo>
                  <a:pt x="21600" y="3600"/>
                  <a:pt x="21600" y="7200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3">
                <a:lumMod val="75000"/>
              </a:schemeClr>
            </a:solidFill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>
              <a:defRPr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  <p:sp>
        <p:nvSpPr>
          <p:cNvPr id="22" name="Shape 268"/>
          <p:cNvSpPr/>
          <p:nvPr/>
        </p:nvSpPr>
        <p:spPr>
          <a:xfrm>
            <a:off x="1093397" y="3432967"/>
            <a:ext cx="1615732" cy="1547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4400" y="0"/>
                  <a:pt x="18000" y="0"/>
                  <a:pt x="21600" y="0"/>
                </a:cubicBezTo>
                <a:cubicBezTo>
                  <a:pt x="21600" y="3600"/>
                  <a:pt x="21600" y="7200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3">
                <a:lumMod val="75000"/>
              </a:schemeClr>
            </a:solidFill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>
              <a:defRPr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  <p:sp>
        <p:nvSpPr>
          <p:cNvPr id="23" name="Shape 268"/>
          <p:cNvSpPr/>
          <p:nvPr/>
        </p:nvSpPr>
        <p:spPr>
          <a:xfrm rot="16200000">
            <a:off x="2912520" y="3416017"/>
            <a:ext cx="1547927" cy="15818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4400" y="0"/>
                  <a:pt x="18000" y="0"/>
                  <a:pt x="21600" y="0"/>
                </a:cubicBezTo>
                <a:cubicBezTo>
                  <a:pt x="21600" y="3600"/>
                  <a:pt x="21600" y="7200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3">
                <a:lumMod val="75000"/>
              </a:schemeClr>
            </a:solidFill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>
              <a:defRPr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490" y="1990330"/>
            <a:ext cx="872072" cy="87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019" y="2042066"/>
            <a:ext cx="1007232" cy="864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976" y="3739488"/>
            <a:ext cx="1082173" cy="85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733" y="3961482"/>
            <a:ext cx="1185603" cy="415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art-black-and-white-1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8" name="Изображение 47" descr="Снимок экрана 2016-08-24 в 11.07.46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7"/>
          <a:stretch/>
        </p:blipFill>
        <p:spPr>
          <a:xfrm>
            <a:off x="239999" y="232129"/>
            <a:ext cx="8718651" cy="975992"/>
          </a:xfrm>
          <a:prstGeom prst="rect">
            <a:avLst/>
          </a:prstGeom>
        </p:spPr>
      </p:pic>
      <p:sp>
        <p:nvSpPr>
          <p:cNvPr id="31" name="Заголовок 1"/>
          <p:cNvSpPr>
            <a:spLocks noGrp="1"/>
          </p:cNvSpPr>
          <p:nvPr>
            <p:ph type="title"/>
          </p:nvPr>
        </p:nvSpPr>
        <p:spPr>
          <a:xfrm>
            <a:off x="2573338" y="593125"/>
            <a:ext cx="6385312" cy="457200"/>
          </a:xfrm>
        </p:spPr>
        <p:txBody>
          <a:bodyPr/>
          <a:lstStyle/>
          <a:p>
            <a:r>
              <a:rPr lang="ru-RU" sz="1800" dirty="0">
                <a:solidFill>
                  <a:schemeClr val="bg1"/>
                </a:solidFill>
              </a:rPr>
              <a:t>ТРУДОВАЯ ДЕЯТЕЛЬНОСТЬ ЧЕЛОВЕКА</a:t>
            </a:r>
            <a:br>
              <a:rPr lang="ru-RU" sz="1800" dirty="0">
                <a:solidFill>
                  <a:schemeClr val="bg1"/>
                </a:solidFill>
              </a:rPr>
            </a:b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33" name="Номер слайда 1"/>
          <p:cNvSpPr txBox="1">
            <a:spLocks/>
          </p:cNvSpPr>
          <p:nvPr/>
        </p:nvSpPr>
        <p:spPr bwMode="auto">
          <a:xfrm>
            <a:off x="6653817" y="435279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algn="r"/>
            <a:fld id="{59004559-CCD2-4957-BC49-9F2E1C32210F}" type="slidenum">
              <a:rPr kumimoji="0" lang="en-US" sz="2000">
                <a:solidFill>
                  <a:srgbClr val="26BC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3</a:t>
            </a:fld>
            <a:endParaRPr kumimoji="0" lang="en-US" sz="2000" dirty="0">
              <a:solidFill>
                <a:srgbClr val="26BC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43" name="AutoShape 2" descr="data:image/jpeg;base64,/9j/4AAQSkZJRgABAQAAAQABAAD/2wCEAAkGBhQQEBIQDxAQFBIWFxwUFRUVGBQTGhocGBQVFRgXGRgbHCYgFxkjGhQWHy8gIycpLSwsGB4xQTctQSY3LSkBCQoKDgwOGg8PGjUfHR81KSw1NSkpNSw1LDUsNTUpLC8vLCktLC8sNSwwLCwsLCwpLCwpLCosLCwsLDQsNCwsNf/AABEIAOEA4QMBIgACEQEDEQH/xAAcAAEAAgMBAQEAAAAAAAAAAAAABgcEBQgDAQL/xABAEAACAQIBCQUGBAUDBAMAAAABAgADBBEFBgcSITFBUXETQmGBkSIjMlKhwWKCkrEUQ3KiwmOy8DNEo/FTc9H/xAAaAQEAAgMBAAAAAAAAAAAAAAAABAYCAwUB/8QAMBEAAgIABAMECwEBAQAAAAAAAAECAwQFESESMUEiUWHBExQycZGhsdHh8PEjQjP/2gAMAwEAAhEDEQA/ALxiIgCIiAIiIAiIgCJ4Xl9TooXrVEpoO8xCj68ZCssaW7enittTes3zH3aepGsfSYynGPNkinDW3P8Azjr+95PJ8Jw3yk8paTr2tiFqJRXlTUY/qbE+mEjl5lKrWONatVqH8bM37maHiF0R1q8ktftyS+f2OgLjOC2p/wDUurdf6qiD6YzCfPixG+8oeTY/tKDAiYesPuJayOvrNl+JnzYn/vKHm2H7zMoZx21T4Lq3bwFRCfTGc7wY9YfcHkdfSTOmFYHaDiJ9nNtrf1KRxpValM80Zk/YyRZN0lXtHAGqKq8qqhv7hg31maxC6oiWZJYvYkn79vuXhEr/ACRpeovgt1SekfmX3i9SNjD0Mm2T8p0rhNehVSovNSDh4HkfAzdGcZcmcq7C3Uf+kdP3vMqIiZkYREQBERAEREAREQBERAEREARE1OcWc1GxpdpWbafgQfE55AcuZOwTxtLdmcISnJRitWzZ166opd2VVAxLMQABzJO6V3nLpZVcadgoc7u1cHV/Ku9upwHgZCs588K9+/vDq0gcVpKTqjkT8zeJ8sJopEne3tEs2EyiMO1du+7p+foZWUcq1bl+0r1XqNzY44eAG5R4DCYsSUZC0dXd1gxTsaZ79XFSeifEfPAeMjpOT2OxOyuiOsmooi8AbcOPKXHkrRPa0sDXNSu3idRf0rt9SZKrHI9GgMKFGlT/AKFVfqBiZvjh5Pmcm3Oqo7QTl8v34FB22blzU207W4YcxTfD1wwmcmYV8d1pU8zTX92l9RNnq67yFLPLekV8/wAFCvmDfjfaVPI0z+zTCuM2bqnte0uAOfZuR6gYToeI9XXeI55b1ivn+TmdhgcDsPI7D6T5Oj73JlKsMK1GnUH41Vv3Ei2VdFVpVxNLXoN+A6y/pbH6ETW8O1yJlWdVS2nFx+ZTMyLHKFSg4qUaj03HeUkHoeY8DJLlzRndW2LIor0xxp46w6odvpjImRhsO+aHFxe5167ar46wakiy82tLW6nfr4dsg/3oP3X0lj2l2lVFqUnV0baGUgg+c5sm3zdzpr2L61BvZPx022o3UcD4jbN8L2tpHJxeUQn2qdn3dPx9DoKJo82M7aN+mtSOrUA9uk3xL4/iXxH03TeSYmmtUVeyuVcnGa0aERE9MBERAEREAREQBETU5zZxU7Gg1aptO5E4s3ADw4k8BPG9FqzOEJTkoxWrZjZ3Z3U8n0sWwaq3/Tp47/xHko5+UpDKuVal1VatXcs7egHBVHBRyjKuVal1WavWbWdvQDgoHADlMSQLLHN+Bc8DgY4aPfJ835ITcZuZqV759WiuCD4qjbEXz4nwG3pNPJ/o7z9Fvq2l0QKOPu6m7UJOOq34STv4dN2MEm9JG/FzthU5VLV/vxJrm1mDb2WDava1h/McA4f0LuT9/GSWAYnRSSWiKNbbO2XFN6sRET01iIiAIiIAiIgCaDOPMm3vgTUTUq8KqYBvzcHHX6TfxPGk9mbK7J1y4oPRlCZz5mV7Bsag16ROC1Vx1TyB+RvA+RM0M6Vr0FqKUdVZWGBVgCCORB3ypc+dHRtta4tAWob2Te1PxHFk+o+oh2U8O8Sz4HNVa1XbtLv6P7EMsL+pQqLVouUdTiGH7eIPEHfLqzLz1S/p6rYJcKPbTgR86c18OH1NGz3sb56FRatFirocVYf82jgRxmuuxwfgTcbgoYqHdJcmdJRNFmhnSl/QDjBai+zVTkeY/Cd48xwm9nQTTWqKVZXKuThJaNCIiemAiIgCIiAedeuqKzuQqqCzE7gAMST5Sh88M52v7g1NopL7NJTwXHeR8zbz5DhJrpZzl1VWxpna2D1cPlx9lPMjE+AHOVbId89XwotOUYTgj6aXN8vd+foJJM2sxK99Sq1kIRVGCa38xhvUHgPxc8Bzww81M3WvrlaK4hB7VRvlUb/M7h4nwl92dmlGmtKkoVEAVVHACY1VcW75G7MsweH0hX7T+X9OcLi3am7U6ilXU4Mp2EEcDPOXZnzmMt8na0sFuVGw7g4Hcb7Hh0lL3Fu1N2p1FKupwZTsII4GYWVuDJeDxkMVDVbNc0T3R9pA7HVtLtvdbqdQ9zkrH5OR7vTdbAM5mlg6PtIHY6tpdt7rdTqHuclY/JyPd6bt1VunZkcvMst4tbalv1Xmi2IgGJLKyIiIAiIgCIiAIiIAnwifYgFRaRMxf4Ym6tl9wT7aD+WTxH4CfQ+B2QOdLVqIdWRwGVgQQdoIIwII5Sis9s1jYXBUYmi+LUmPLipPNccOhB4yFdXw9pFryrHu1eisfaXLxMPNnOB7G4WumJG51+ZTvHXiDzAl+2N6lemlWk2sjgMp8D9/Cc2yx9E2cuq7WNQ+y2L0ceB3unmPaHRucUT0fCxm+E9JD00ecefivwWlERJpVBERAE8L+8WjSerUOCIpdugGPrPeQPS3ljs7VLdT7VZsW/oTAn1Yp6GYzlwxbJGGpd1sa+/9ZVuVcpNc16lep8TsWPhyXoBgPKYkSUaOshfxV6hYY06XvX5Eg+wvm2B6KZzUnJ6F5snGityfKKLMzBza/grVdYYVqmD1OY2eyn5QfUmSWInTSSWiKFbbK2bnLmxIlnzmMt8na0sFuVGw7g4Hcb7Hh0ktieSipLRntN06ZqcHo0c1XFu1N2p1FKupwZTsII4GecuzPnMZb5O1pYLcqNh3BwO432PDpKXuLdqbtTqKVdTgynYQRwMgWVuDLrg8ZDFQ1WzXNE90faQex1bS7b3W6nUPc5Kx+Tke703WwDOZpYOj7SD2OraXbe63U6h7nJWPycj3em7bVbp2ZHLzLLeLW2pb9V5otiIBiTCsiIiAIiIAiIgCIiAJpM8M3RfWr0tnaD26R5OBs8jtB6zdxPGtVozOucq5KceaOaHQqSrAgg4EHeCNhB8Z+7S6alUSrTODowZTyIOIku0pZC7C77ZRglca35xgH9cVbzMhk5slwvQvtNsb6lNcn+s6MyLlRbq3pXCbnUNhyO5l8iCPKZsrjQ9ljFK1ox+E9qnRtjDybA/mljzoQlxRTKTi6PQXSh3fToIiJmRRKS0nZS7bKDqD7NJVpjrhrt9Ww8pdhOE5wyleGtWq1Tvd2f8AUxP3kbEPZI7uSV62yn3L6/wxpceifJXZWRrEe1Wcn8qYov11z5ynAOW/hOjcj2IoW9GiP5aKnooBPrNeHjrLUnZ1bw1KC/6f0/UZkREmlUEREASJZ85jLfJ2tLBblRsO4OB3G+x4dJLYmMoqS0ZtpunTNTg9Gjmq4t2pu1OopV1ODKdhBHAzzl2Z85jLfJ2tLBblRsO4OB3G+x4dJS9xbtTdqdRSrqcGU7CCOBkCytwZdcHjIYqGq2a5onuj7SD2OraXbe63U6h7nJWPycj3em62AZzNLB0faQex1bS7b3W6nUPc5Kx+Tke703bqrdOzI5eZZbxa21LfqvNFsRAMSWVkREQBERAEREAREQCKaTMk9vYVGA9qiRVHQbH/ALST5CUjOlbmgKiNTYYqylT0IwP0M5uubc03em29GKHqpKn9pDxC3TLTklutcq303+P8N7mDlLsMoUGx9l27Juj+yP7tU+Uvic0U6pUhl3qQw6g4j6idI2lwKlNKg3OoYdGAP3mWHezRGzyvScLO/b4f09oiJKK+a/OC47O0uH+Wk7eiMROdgJfmfD4ZOuz/AKTD12feUHIeI5otORr/ADm/E2Oblt2l5bUzuasgPTXBP0BnREoXMJMcpWo/GT6U3P2l9TPD8mRM8l/rFeHn+BERJJwRERAEREASJZ85jLfJ2tLBblRsO4OB3G+x4dJLYmMoqS0ZtpunTNTg9Gjmq4t2pu1OopV1ODKdhBHAzzl2Z85jLfJ2tLBblRsO4OB3G+x4dJS9xbtTdqdRSrqcGU7CCOBkCytwZdcHjIYqGq2a5onuj7SB2OraXbe63U6h7nJWPycj3em62AZzNLB0faQOx1bS7b3W6nUPc5Kx+Tke703bqrdOzI5eZZbxa21LfqvNFsRAMSWVkREQBERAEREASgs+Lbs8o3S/6mt+tQ/+Uv2UhpOXDKdbxWmf/Go+0j4j2Tt5JLS+S8PNEVl+5kXHaZOtW/0lX9Psf4ygpeWjVscmW/hrj0rPNWH9o6Gdr/GL8fJkniIk0qhos+Vxydd//UT6YH7Sg50RnHQ7SzuU+ajUA/Q2E53xkPEc0WnI3/nJeJIMwXwylan8ZHrTcfeXzOeM2bjs722c7hWTHoXAP0JnQ8zw/JkTPI/6xfh5/kRESScEREQBERAEREASJZ85jLfJ2tLBblRsO4OB3G+x4dJLYmMoqS0ZtpunTNTg9Gjmq4t2pu1OopV1ODKdhBHAzzl2Z85jLfJ2tLBblRsO4OB3G+x4dJS9xbtTdqdRSrqcGU7CCOBkCytwZdcHjIYqGq2a5onuj7SD2OraXbe63U6h7nJWPycj3em62AZzNLB0f6Qex1bS7b3W6nUPc5Kx+Tke703bqrdOzI5eZZbxa21LfqvNFsRAMSWVkREQBERAEpDSe2OU6vgtMf8AjB+8u+UJn3c9plG6bk+p+hVT/GR8R7J28kWt7fh5o0MvLRquGTLfx1z61qko2X5mNb6mTrUc6Yb9eL/5TVh/aOhnb/wivHyZvYiJNKofGXEEHcdk5uv7U0qtSkd6OyH8rFftOkpR+krJvY5RqkDBaoFUeY1W/uVvWRsQtkzvZJZpZKHetfh/SLqxBxG8bR14To7Jl6K1ClWG6oiv+pQfvOcJc2irKva2PZE+1RYp+U+2p+pH5Zrw70ehMzqriqjNf8v6kziIk0qoiIgCIiAIiIAiIgCRLPnMZb5O1pYLcqNh3BwO432PDpJbExlFSWjNtN06ZqcHo0c1XFu1N2p1FKupwZTsII4GecuzPnMZb5O1pYLcqNh3BwO432PDpKXuLdqbtTqKVdTgynYQRwMgWVuDLrg8ZDFQ1WzXNE90faQOx1bS7b3W6nUPc5Kx+Tke703WwDOZpYOj7SD2OraXbe63U6h7nJWPycj3em7dVbp2ZHLzLLeLW2pb9V5otiIBiSysiIiAfitVCKzscAoLE+AGJnN95dGrUeq292Zz+Zi33l2aR8q9hk+rgcGq+5X83xf2BpRsh4h7pFoySrSErH12+H9PqoWIUbzsHU7BOkbG2FKlTpjciqg/KoH2lF5jZO7fKFumGxW7RulP2/3AHnL7mWHWzZozyzWUId2r+P8ABERJRXhK/wBL2R9e3pXKjbSbVb+l8AD5MF/VLAmLlPJ63FGpQqfC6lT4YjePEb/KYTjxRaJOFu9BdGzu/Wc4SW6M8ufw16qMcKdYdmfBscUPriv5pGsoWLUKtSjUGDoxVvI7x4Hf5zwBw2jYZzotxepeLa431OD5SR0xE0GZOcYvrRHJHar7FUfiA+Low2+ZHCb+dNPVaooVlcq5uEuaERE9NYiIgCIiAIiIAiIgCRLPnMZb5O1pYLcqNh3BwO432PDpJbExlFSWjNtN06ZqcHo0c1XFu1N2p1FKupwZTsII4GecuzPnMZb5O1pYLcqNh3BwO432PDpKXuLdqbtTqKVdTgynYQRwMgWVuDLrg8ZDFQ1WzXNE90f6Qex1bS7b3W6nUPc5Kx+Tke703WwDOZpYOj7SD2OraXbe63U6h7nJWPycj3em7dVbp2ZHLzLLeLW2pb9V5otiIBmpzpy8tla1K7YFh7NNfmc/COnE+AMlN6LUrkIOclGPNlaaV8udtdLbocUoDb/W2BPoNUdcZB5+61YuzO5JZiWYneSTiT6mKFBnZUQEsxCqBxJOAHqZzZS4nqX3D0qipQXT9ZZeh7JGytdsN/uU8sGc+uoPIyy5rs38kC0tqVuvcXAnmx2sfNiTNjOhXHhikUrGX+nulPp09wiImZEEREArLS1m18N9THJK2Hoj/wCJ/LKznSd3aLVpvSqKGRwVYHiCMDKDzpzdexuGotiV+Km3zKdx6jcfESFfDR8SLXlGL44ehlzXL3fj6HvmZnObC5FQ4mk3s1VHFcfiA+Zd48xxl70K61FV0YMrAMpG0EEYgic1Sd6Os+f4Yi1uW9wx9hj/ACyTuP4CfQ7eJwU2cPZYzXAu1elrXaXPxX4LeifAZ9k0qgiIgCIiAIiIAiIgCIiAJEs+cxlvk7Wlgtyo2HcHA7jfY8OklsTGUVJaM203TpmpwejRzVcW7U3anUUq6nBlOwgjgZ5y7M+cxlvk7Wlgtyo2HcHA7jfY8Okpe4t2pu1OopV1ODKdhBHAyBZW4MuuDxkMVDVbNc0T3R/pB7HVtbtvdbqdQ9zkrH5OR7vTdpc/c6/464wQnsKeK0/xHvOeuGzwA5mRiJ47JOPCexwVULnclv8Au4lgaKM2u0qm8qD2Kfs08eLkbW/KD6t4SH5ByI95XShS3tvbgqj4mPgPqcBxl/5LyaltRShSGCINUfcnmScSfEzZRDV6voQc2xfoq/RR9qXyX5MqIiTipCIiAIiIAmjztzYS/oGm2C1F9qk/yt4/hO4j/wDJvInjSa0ZnXZKuSnF6NHN1/YPQqPRrKVdDgwP/NoI2g8RMeXlnrmWl/T1lwS4Uew/Aj5G/D48PoaUvrF6FRqVZCjqcGU/82jx4zn2VuD8C64LGwxUO6S5omuYukQ22rbXZLUNyPvNPwPNPqOm62qNZXUOjBlIxDAggg7iCN4nNMkOa2e1ewOCHXok4tSY7PEqe4fp4TZXdw7SIWPypWt2VbS7u8viJpM3c8Le+X3L4VMNtJsA48u8PEYzdyYmnuirzrlXLhmtGIiJ6YCIiAIiIAiIgCImpy9nTb2S61eoA3dpr7Tt0Xl4nATxtLdmcISm+GK1ZtXcAEkgAbSTsw8ZS+kjL9vdV1/hkBZPZeuNmvyUDvAfMfLZMbOvP2tfYoPdUP8A41PxeLnvdN3XfIxIdtvFsi0ZdlrofpbH2u5eff8AQT0trdqjrTpqWdjqqo2kk8BFtbNUdadNWZ2OCqoxJPIS5sxcxVsV7Wtg1yw2neEB7q+PNvLdv111ubJ+MxkMLDV7t8kZeZOaK2FH2sDXfA1G/ZF/CPqcT0kkROgkktEUm22Vs3Ob1bERE9NYiIgCIiAIiIAmizpzQo36YVBq1FHsVQNo8D8y+H7TexPGk1ozOuyVclKD0aOe84M2q9jU1K6bD8LjajdDz8DtmqnSV7Y066GnWRXRt6sMR/78ZWmcuiZlxqWDay7+xc+0P6XOw9Gw6mQ50NbxLRhM3hZ2buy+/o/sV0jlSCpII2gg4EHmDwMmOQtKVzQwWvhcIPmOq/6xv/MD1kRurR6TmnVRkcb1YFSPIzymlSceR1baar46TWq/epd2SdJlnXwDVDRblVGqP1jFfUiSehcrUGtTdWXmpDD1E5qnpb3LUzrU3dDzQlT6ib44h9Uci3JK3vXLT37/AGOlYlBW2fF9T+G7rH+rVqf7wZnLpOvx/OQ9adP7ATZ6xEgyyS9cpL5/Yu+JSDaTr8/zkHSnT+4Mw7nPu+qfFd1R/Tq0/wDaBHrEQskvfOS+f2L4q1lQFnZVUbyxAHqZG8q6R7KhiO27Vh3aQ1/7vh+spO5vHqnGrUdzzdmc/Uzxmt4h9ETaskgt7Ja+7b7k4y5pXuK2K2yignP439SMF8hj4yFVqzOxd2ZmO0sxLE9Sdpn4n7oUGdgiKzMdgVQWJ6AbTNEpOXM7FOHqoWkFp+95+JsMiZBrXlTsrdCx7x3Ko5s3AfU+MmGbWiipUwqXrGkm/s1wLnqdyfU9JZ+Tcl0ramKVCmqIOA/cneT4mbYUN7vY5mLzaurs1dqXyX3NLmjmTSsF1v8AqVyPaqEf2oO6v1P7SSIk1JJaIq1ts7ZOc3q2IiJ6axERAEREAREQBERAEREAREQDCypkWjdLqXFJKg4aw2jo29fIyC5Y0PIcWtK5T8FX2h5MNo8wZY8TCUIy5olUYu6j2JafT4FD5SzBvaGOtbs6/NS94PQe0PMTQVaZU6rgqeTAqfQzpeeNxaJUGFREccmAYfWaHh10Z1q88mv/AEhr7tvuc2RL9uMyLKp8VnQ/Kup/twmI2jWwP/bYdKlYf5zD1eRLWd09Yv5fco2JeS6NbAf9sT1qVj/nMq3zGsU+Gzon+oa/+4mPV5B53R0i/l9yhEUscFBJ5DafQTe5OzGva+GpbOo+ap7of3YE+QMvS2sadIYUqdNByRVX9hPeZrDrqyLZnkn7ENPe9fsVpkjQ8NjXdfH8FLZ6uw/YCTrJGb9C0XVt6KJzI2serHafWbGJvjXGPJHJvxl1/ty27ugiImZEEREAREQBERAEREAREQBERAEREAREQBERAEREAREQBERAEREAREQBERAEREAREQBERAEREA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8444" name="AutoShape 4" descr="data:image/jpeg;base64,/9j/4AAQSkZJRgABAQAAAQABAAD/2wCEAAkGBhQQEBIQDxAQFBIWFxwUFRUVGBQTGhocGBQVFRgXGRgbHCYgFxkjGhQWHy8gIycpLSwsGB4xQTctQSY3LSkBCQoKDgwOGg8PGjUfHR81KSw1NSkpNSw1LDUsNTUpLC8vLCktLC8sNSwwLCwsLCwpLCwpLCosLCwsLDQsNCwsNf/AABEIAOEA4QMBIgACEQEDEQH/xAAcAAEAAgMBAQEAAAAAAAAAAAAABgcEBQgDAQL/xABAEAACAQIBCQUGBAUDBAMAAAABAgADBBEFBgcSITFBUXETQmGBkSIjMlKhwWKCkrEUQ3KiwmOy8DNEo/FTc9H/xAAaAQEAAgMBAAAAAAAAAAAAAAAABAYCAwUB/8QAMBEAAgIABAMECwEBAQAAAAAAAAECAwQFESESMUEiUWHBExQycZGhsdHh8PEjQjP/2gAMAwEAAhEDEQA/ALxiIgCIiAIiIAiIgCJ4Xl9TooXrVEpoO8xCj68ZCssaW7enittTes3zH3aepGsfSYynGPNkinDW3P8Azjr+95PJ8Jw3yk8paTr2tiFqJRXlTUY/qbE+mEjl5lKrWONatVqH8bM37maHiF0R1q8ktftyS+f2OgLjOC2p/wDUurdf6qiD6YzCfPixG+8oeTY/tKDAiYesPuJayOvrNl+JnzYn/vKHm2H7zMoZx21T4Lq3bwFRCfTGc7wY9YfcHkdfSTOmFYHaDiJ9nNtrf1KRxpValM80Zk/YyRZN0lXtHAGqKq8qqhv7hg31maxC6oiWZJYvYkn79vuXhEr/ACRpeovgt1SekfmX3i9SNjD0Mm2T8p0rhNehVSovNSDh4HkfAzdGcZcmcq7C3Uf+kdP3vMqIiZkYREQBERAEREAREQBERAEREARE1OcWc1GxpdpWbafgQfE55AcuZOwTxtLdmcISnJRitWzZ166opd2VVAxLMQABzJO6V3nLpZVcadgoc7u1cHV/Ku9upwHgZCs588K9+/vDq0gcVpKTqjkT8zeJ8sJopEne3tEs2EyiMO1du+7p+foZWUcq1bl+0r1XqNzY44eAG5R4DCYsSUZC0dXd1gxTsaZ79XFSeifEfPAeMjpOT2OxOyuiOsmooi8AbcOPKXHkrRPa0sDXNSu3idRf0rt9SZKrHI9GgMKFGlT/AKFVfqBiZvjh5Pmcm3Oqo7QTl8v34FB22blzU207W4YcxTfD1wwmcmYV8d1pU8zTX92l9RNnq67yFLPLekV8/wAFCvmDfjfaVPI0z+zTCuM2bqnte0uAOfZuR6gYToeI9XXeI55b1ivn+TmdhgcDsPI7D6T5Oj73JlKsMK1GnUH41Vv3Ei2VdFVpVxNLXoN+A6y/pbH6ETW8O1yJlWdVS2nFx+ZTMyLHKFSg4qUaj03HeUkHoeY8DJLlzRndW2LIor0xxp46w6odvpjImRhsO+aHFxe5167ar46wakiy82tLW6nfr4dsg/3oP3X0lj2l2lVFqUnV0baGUgg+c5sm3zdzpr2L61BvZPx022o3UcD4jbN8L2tpHJxeUQn2qdn3dPx9DoKJo82M7aN+mtSOrUA9uk3xL4/iXxH03TeSYmmtUVeyuVcnGa0aERE9MBERAEREAREQBETU5zZxU7Gg1aptO5E4s3ADw4k8BPG9FqzOEJTkoxWrZjZ3Z3U8n0sWwaq3/Tp47/xHko5+UpDKuVal1VatXcs7egHBVHBRyjKuVal1WavWbWdvQDgoHADlMSQLLHN+Bc8DgY4aPfJ835ITcZuZqV759WiuCD4qjbEXz4nwG3pNPJ/o7z9Fvq2l0QKOPu6m7UJOOq34STv4dN2MEm9JG/FzthU5VLV/vxJrm1mDb2WDava1h/McA4f0LuT9/GSWAYnRSSWiKNbbO2XFN6sRET01iIiAIiIAiIgCaDOPMm3vgTUTUq8KqYBvzcHHX6TfxPGk9mbK7J1y4oPRlCZz5mV7Bsag16ROC1Vx1TyB+RvA+RM0M6Vr0FqKUdVZWGBVgCCORB3ypc+dHRtta4tAWob2Te1PxHFk+o+oh2U8O8Sz4HNVa1XbtLv6P7EMsL+pQqLVouUdTiGH7eIPEHfLqzLz1S/p6rYJcKPbTgR86c18OH1NGz3sb56FRatFirocVYf82jgRxmuuxwfgTcbgoYqHdJcmdJRNFmhnSl/QDjBai+zVTkeY/Cd48xwm9nQTTWqKVZXKuThJaNCIiemAiIgCIiAedeuqKzuQqqCzE7gAMST5Sh88M52v7g1NopL7NJTwXHeR8zbz5DhJrpZzl1VWxpna2D1cPlx9lPMjE+AHOVbId89XwotOUYTgj6aXN8vd+foJJM2sxK99Sq1kIRVGCa38xhvUHgPxc8Bzww81M3WvrlaK4hB7VRvlUb/M7h4nwl92dmlGmtKkoVEAVVHACY1VcW75G7MsweH0hX7T+X9OcLi3am7U6ilXU4Mp2EEcDPOXZnzmMt8na0sFuVGw7g4Hcb7Hh0lL3Fu1N2p1FKupwZTsII4GYWVuDJeDxkMVDVbNc0T3R9pA7HVtLtvdbqdQ9zkrH5OR7vTdbAM5mlg6PtIHY6tpdt7rdTqHuclY/JyPd6bt1VunZkcvMst4tbalv1Xmi2IgGJLKyIiIAiIgCIiAIiIAnwifYgFRaRMxf4Ym6tl9wT7aD+WTxH4CfQ+B2QOdLVqIdWRwGVgQQdoIIwII5Sis9s1jYXBUYmi+LUmPLipPNccOhB4yFdXw9pFryrHu1eisfaXLxMPNnOB7G4WumJG51+ZTvHXiDzAl+2N6lemlWk2sjgMp8D9/Cc2yx9E2cuq7WNQ+y2L0ceB3unmPaHRucUT0fCxm+E9JD00ecefivwWlERJpVBERAE8L+8WjSerUOCIpdugGPrPeQPS3ljs7VLdT7VZsW/oTAn1Yp6GYzlwxbJGGpd1sa+/9ZVuVcpNc16lep8TsWPhyXoBgPKYkSUaOshfxV6hYY06XvX5Eg+wvm2B6KZzUnJ6F5snGityfKKLMzBza/grVdYYVqmD1OY2eyn5QfUmSWInTSSWiKFbbK2bnLmxIlnzmMt8na0sFuVGw7g4Hcb7Hh0ktieSipLRntN06ZqcHo0c1XFu1N2p1FKupwZTsII4GecuzPnMZb5O1pYLcqNh3BwO432PDpKXuLdqbtTqKVdTgynYQRwMgWVuDLrg8ZDFQ1WzXNE90faQex1bS7b3W6nUPc5Kx+Tke703WwDOZpYOj7SD2OraXbe63U6h7nJWPycj3em7bVbp2ZHLzLLeLW2pb9V5otiIBiTCsiIiAIiIAiIgCIiAJpM8M3RfWr0tnaD26R5OBs8jtB6zdxPGtVozOucq5KceaOaHQqSrAgg4EHeCNhB8Z+7S6alUSrTODowZTyIOIku0pZC7C77ZRglca35xgH9cVbzMhk5slwvQvtNsb6lNcn+s6MyLlRbq3pXCbnUNhyO5l8iCPKZsrjQ9ljFK1ox+E9qnRtjDybA/mljzoQlxRTKTi6PQXSh3fToIiJmRRKS0nZS7bKDqD7NJVpjrhrt9Ww8pdhOE5wyleGtWq1Tvd2f8AUxP3kbEPZI7uSV62yn3L6/wxpceifJXZWRrEe1Wcn8qYov11z5ynAOW/hOjcj2IoW9GiP5aKnooBPrNeHjrLUnZ1bw1KC/6f0/UZkREmlUEREASJZ85jLfJ2tLBblRsO4OB3G+x4dJLYmMoqS0ZtpunTNTg9Gjmq4t2pu1OopV1ODKdhBHAzzl2Z85jLfJ2tLBblRsO4OB3G+x4dJS9xbtTdqdRSrqcGU7CCOBkCytwZdcHjIYqGq2a5onuj7SD2OraXbe63U6h7nJWPycj3em62AZzNLB0faQex1bS7b3W6nUPc5Kx+Tke703bqrdOzI5eZZbxa21LfqvNFsRAMSWVkREQBERAEREAREQCKaTMk9vYVGA9qiRVHQbH/ALST5CUjOlbmgKiNTYYqylT0IwP0M5uubc03em29GKHqpKn9pDxC3TLTklutcq303+P8N7mDlLsMoUGx9l27Juj+yP7tU+Uvic0U6pUhl3qQw6g4j6idI2lwKlNKg3OoYdGAP3mWHezRGzyvScLO/b4f09oiJKK+a/OC47O0uH+Wk7eiMROdgJfmfD4ZOuz/AKTD12feUHIeI5otORr/ADm/E2Oblt2l5bUzuasgPTXBP0BnREoXMJMcpWo/GT6U3P2l9TPD8mRM8l/rFeHn+BERJJwRERAEREASJZ85jLfJ2tLBblRsO4OB3G+x4dJLYmMoqS0ZtpunTNTg9Gjmq4t2pu1OopV1ODKdhBHAzzl2Z85jLfJ2tLBblRsO4OB3G+x4dJS9xbtTdqdRSrqcGU7CCOBkCytwZdcHjIYqGq2a5onuj7SB2OraXbe63U6h7nJWPycj3em62AZzNLB0faQOx1bS7b3W6nUPc5Kx+Tke703bqrdOzI5eZZbxa21LfqvNFsRAMSWVkREQBERAEREASgs+Lbs8o3S/6mt+tQ/+Uv2UhpOXDKdbxWmf/Go+0j4j2Tt5JLS+S8PNEVl+5kXHaZOtW/0lX9Psf4ygpeWjVscmW/hrj0rPNWH9o6Gdr/GL8fJkniIk0qhos+Vxydd//UT6YH7Sg50RnHQ7SzuU+ajUA/Q2E53xkPEc0WnI3/nJeJIMwXwylan8ZHrTcfeXzOeM2bjs722c7hWTHoXAP0JnQ8zw/JkTPI/6xfh5/kRESScEREQBERAEREASJZ85jLfJ2tLBblRsO4OB3G+x4dJLYmMoqS0ZtpunTNTg9Gjmq4t2pu1OopV1ODKdhBHAzzl2Z85jLfJ2tLBblRsO4OB3G+x4dJS9xbtTdqdRSrqcGU7CCOBkCytwZdcHjIYqGq2a5onuj7SD2OraXbe63U6h7nJWPycj3em62AZzNLB0f6Qex1bS7b3W6nUPc5Kx+Tke703bqrdOzI5eZZbxa21LfqvNFsRAMSWVkREQBERAEpDSe2OU6vgtMf8AjB+8u+UJn3c9plG6bk+p+hVT/GR8R7J28kWt7fh5o0MvLRquGTLfx1z61qko2X5mNb6mTrUc6Yb9eL/5TVh/aOhnb/wivHyZvYiJNKofGXEEHcdk5uv7U0qtSkd6OyH8rFftOkpR+krJvY5RqkDBaoFUeY1W/uVvWRsQtkzvZJZpZKHetfh/SLqxBxG8bR14To7Jl6K1ClWG6oiv+pQfvOcJc2irKva2PZE+1RYp+U+2p+pH5Zrw70ehMzqriqjNf8v6kziIk0qoiIgCIiAIiIAiIgCRLPnMZb5O1pYLcqNh3BwO432PDpJbExlFSWjNtN06ZqcHo0c1XFu1N2p1FKupwZTsII4GecuzPnMZb5O1pYLcqNh3BwO432PDpKXuLdqbtTqKVdTgynYQRwMgWVuDLrg8ZDFQ1WzXNE90faQOx1bS7b3W6nUPc5Kx+Tke703WwDOZpYOj7SD2OraXbe63U6h7nJWPycj3em7dVbp2ZHLzLLeLW2pb9V5otiIBiSysiIiAfitVCKzscAoLE+AGJnN95dGrUeq292Zz+Zi33l2aR8q9hk+rgcGq+5X83xf2BpRsh4h7pFoySrSErH12+H9PqoWIUbzsHU7BOkbG2FKlTpjciqg/KoH2lF5jZO7fKFumGxW7RulP2/3AHnL7mWHWzZozyzWUId2r+P8ABERJRXhK/wBL2R9e3pXKjbSbVb+l8AD5MF/VLAmLlPJ63FGpQqfC6lT4YjePEb/KYTjxRaJOFu9BdGzu/Wc4SW6M8ufw16qMcKdYdmfBscUPriv5pGsoWLUKtSjUGDoxVvI7x4Hf5zwBw2jYZzotxepeLa431OD5SR0xE0GZOcYvrRHJHar7FUfiA+Low2+ZHCb+dNPVaooVlcq5uEuaERE9NYiIgCIiAIiIAiIgCRLPnMZb5O1pYLcqNh3BwO432PDpJbExlFSWjNtN06ZqcHo0c1XFu1N2p1FKupwZTsII4GecuzPnMZb5O1pYLcqNh3BwO432PDpKXuLdqbtTqKVdTgynYQRwMgWVuDLrg8ZDFQ1WzXNE90f6Qex1bS7b3W6nUPc5Kx+Tke703WwDOZpYOj7SD2OraXbe63U6h7nJWPycj3em7dVbp2ZHLzLLeLW2pb9V5otiIBmpzpy8tla1K7YFh7NNfmc/COnE+AMlN6LUrkIOclGPNlaaV8udtdLbocUoDb/W2BPoNUdcZB5+61YuzO5JZiWYneSTiT6mKFBnZUQEsxCqBxJOAHqZzZS4nqX3D0qipQXT9ZZeh7JGytdsN/uU8sGc+uoPIyy5rs38kC0tqVuvcXAnmx2sfNiTNjOhXHhikUrGX+nulPp09wiImZEEREArLS1m18N9THJK2Hoj/wCJ/LKznSd3aLVpvSqKGRwVYHiCMDKDzpzdexuGotiV+Km3zKdx6jcfESFfDR8SLXlGL44ehlzXL3fj6HvmZnObC5FQ4mk3s1VHFcfiA+Zd48xxl70K61FV0YMrAMpG0EEYgic1Sd6Os+f4Yi1uW9wx9hj/ACyTuP4CfQ7eJwU2cPZYzXAu1elrXaXPxX4LeifAZ9k0qgiIgCIiAIiIAiIgCIiAJEs+cxlvk7Wlgtyo2HcHA7jfY8OklsTGUVJaM203TpmpwejRzVcW7U3anUUq6nBlOwgjgZ5y7M+cxlvk7Wlgtyo2HcHA7jfY8Okpe4t2pu1OopV1ODKdhBHAyBZW4MuuDxkMVDVbNc0T3R/pB7HVtbtvdbqdQ9zkrH5OR7vTdpc/c6/464wQnsKeK0/xHvOeuGzwA5mRiJ47JOPCexwVULnclv8Au4lgaKM2u0qm8qD2Kfs08eLkbW/KD6t4SH5ByI95XShS3tvbgqj4mPgPqcBxl/5LyaltRShSGCINUfcnmScSfEzZRDV6voQc2xfoq/RR9qXyX5MqIiTipCIiAIiIAmjztzYS/oGm2C1F9qk/yt4/hO4j/wDJvInjSa0ZnXZKuSnF6NHN1/YPQqPRrKVdDgwP/NoI2g8RMeXlnrmWl/T1lwS4Uew/Aj5G/D48PoaUvrF6FRqVZCjqcGU/82jx4zn2VuD8C64LGwxUO6S5omuYukQ22rbXZLUNyPvNPwPNPqOm62qNZXUOjBlIxDAggg7iCN4nNMkOa2e1ewOCHXok4tSY7PEqe4fp4TZXdw7SIWPypWt2VbS7u8viJpM3c8Le+X3L4VMNtJsA48u8PEYzdyYmnuirzrlXLhmtGIiJ6YCIiAIiIAiIgCImpy9nTb2S61eoA3dpr7Tt0Xl4nATxtLdmcISm+GK1ZtXcAEkgAbSTsw8ZS+kjL9vdV1/hkBZPZeuNmvyUDvAfMfLZMbOvP2tfYoPdUP8A41PxeLnvdN3XfIxIdtvFsi0ZdlrofpbH2u5eff8AQT0trdqjrTpqWdjqqo2kk8BFtbNUdadNWZ2OCqoxJPIS5sxcxVsV7Wtg1yw2neEB7q+PNvLdv111ubJ+MxkMLDV7t8kZeZOaK2FH2sDXfA1G/ZF/CPqcT0kkROgkktEUm22Vs3Ob1bERE9NYiIgCIiAIiIAmizpzQo36YVBq1FHsVQNo8D8y+H7TexPGk1ozOuyVclKD0aOe84M2q9jU1K6bD8LjajdDz8DtmqnSV7Y066GnWRXRt6sMR/78ZWmcuiZlxqWDay7+xc+0P6XOw9Gw6mQ50NbxLRhM3hZ2buy+/o/sV0jlSCpII2gg4EHmDwMmOQtKVzQwWvhcIPmOq/6xv/MD1kRurR6TmnVRkcb1YFSPIzymlSceR1baar46TWq/epd2SdJlnXwDVDRblVGqP1jFfUiSehcrUGtTdWXmpDD1E5qnpb3LUzrU3dDzQlT6ib44h9Uci3JK3vXLT37/AGOlYlBW2fF9T+G7rH+rVqf7wZnLpOvx/OQ9adP7ATZ6xEgyyS9cpL5/Yu+JSDaTr8/zkHSnT+4Mw7nPu+qfFd1R/Tq0/wDaBHrEQskvfOS+f2L4q1lQFnZVUbyxAHqZG8q6R7KhiO27Vh3aQ1/7vh+spO5vHqnGrUdzzdmc/Uzxmt4h9ETaskgt7Ja+7b7k4y5pXuK2K2yignP439SMF8hj4yFVqzOxd2ZmO0sxLE9Sdpn4n7oUGdgiKzMdgVQWJ6AbTNEpOXM7FOHqoWkFp+95+JsMiZBrXlTsrdCx7x3Ko5s3AfU+MmGbWiipUwqXrGkm/s1wLnqdyfU9JZ+Tcl0ramKVCmqIOA/cneT4mbYUN7vY5mLzaurs1dqXyX3NLmjmTSsF1v8AqVyPaqEf2oO6v1P7SSIk1JJaIq1ts7ZOc3q2IiJ6axERAEREAREQBERAEREAREQDCypkWjdLqXFJKg4aw2jo29fIyC5Y0PIcWtK5T8FX2h5MNo8wZY8TCUIy5olUYu6j2JafT4FD5SzBvaGOtbs6/NS94PQe0PMTQVaZU6rgqeTAqfQzpeeNxaJUGFREccmAYfWaHh10Z1q88mv/AEhr7tvuc2RL9uMyLKp8VnQ/Kup/twmI2jWwP/bYdKlYf5zD1eRLWd09Yv5fco2JeS6NbAf9sT1qVj/nMq3zGsU+Gzon+oa/+4mPV5B53R0i/l9yhEUscFBJ5DafQTe5OzGva+GpbOo+ap7of3YE+QMvS2sadIYUqdNByRVX9hPeZrDrqyLZnkn7ENPe9fsVpkjQ8NjXdfH8FLZ6uw/YCTrJGb9C0XVt6KJzI2serHafWbGJvjXGPJHJvxl1/ty27ugiImZEEREAREQBERAEREAREQBERAEREAREQBERAEREAREQBERAEREAREQBERAEREAREQBERAEREA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9999" y="3351549"/>
            <a:ext cx="2405008" cy="387458"/>
          </a:xfrm>
          <a:prstGeom prst="rect">
            <a:avLst/>
          </a:prstGeo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FFFF"/>
                </a:solidFill>
              </a:rPr>
              <a:t>РУЧНОЙ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2703" y="4016511"/>
            <a:ext cx="2405008" cy="387458"/>
          </a:xfrm>
          <a:prstGeom prst="rect">
            <a:avLst/>
          </a:prstGeo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FFFF"/>
                </a:solidFill>
              </a:rPr>
              <a:t>МЕХАНИЗИРОВАННЫЙ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39999" y="4646427"/>
            <a:ext cx="2405008" cy="387458"/>
          </a:xfrm>
          <a:prstGeom prst="rect">
            <a:avLst/>
          </a:prstGeom>
          <a:noFill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FFFF"/>
                </a:solidFill>
              </a:rPr>
              <a:t>ТРУД НА КОНВЕЙЕРЕ</a:t>
            </a:r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3173156" y="4360748"/>
            <a:ext cx="565688" cy="1203298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100" dirty="0">
                <a:solidFill>
                  <a:srgbClr val="FFFFFF"/>
                </a:solidFill>
              </a:rPr>
              <a:t>Разновидности физического труда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39999" y="5502461"/>
            <a:ext cx="2405008" cy="676760"/>
          </a:xfrm>
          <a:prstGeom prst="rect">
            <a:avLst/>
          </a:prstGeom>
          <a:noFill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FFFF"/>
                </a:solidFill>
              </a:rPr>
              <a:t>ТРУД НА ПОЛУАВТОМАТИЧЕСКОМ И АВТОМАТИЧЕСКОМ ПРОИЗВОДСТВЕН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181027" y="3344121"/>
            <a:ext cx="2756263" cy="10547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Смешанные формы трудовой деятельности</a:t>
            </a:r>
          </a:p>
          <a:p>
            <a:pPr algn="ctr"/>
            <a:r>
              <a:rPr lang="ru-RU" sz="1100" dirty="0"/>
              <a:t>(сочетающие умственный и физический труд)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 flipH="1">
            <a:off x="2133671" y="2283302"/>
            <a:ext cx="1047356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2738059" y="423654"/>
            <a:ext cx="12357" cy="5807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Shape 325"/>
          <p:cNvSpPr/>
          <p:nvPr/>
        </p:nvSpPr>
        <p:spPr>
          <a:xfrm>
            <a:off x="232853" y="3344121"/>
            <a:ext cx="2436021" cy="403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155" y="670"/>
                </a:moveTo>
                <a:lnTo>
                  <a:pt x="155" y="20930"/>
                </a:lnTo>
                <a:lnTo>
                  <a:pt x="21445" y="20930"/>
                </a:lnTo>
                <a:lnTo>
                  <a:pt x="21445" y="670"/>
                </a:lnTo>
                <a:close/>
              </a:path>
            </a:pathLst>
          </a:custGeom>
          <a:solidFill>
            <a:srgbClr val="024C90"/>
          </a:solidFill>
          <a:ln w="12700">
            <a:solidFill>
              <a:schemeClr val="accent3">
                <a:lumMod val="75000"/>
              </a:schemeClr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>
              <a:defRPr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  <p:sp>
        <p:nvSpPr>
          <p:cNvPr id="39" name="Shape 325"/>
          <p:cNvSpPr/>
          <p:nvPr/>
        </p:nvSpPr>
        <p:spPr>
          <a:xfrm>
            <a:off x="222634" y="3985214"/>
            <a:ext cx="2436021" cy="403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155" y="670"/>
                </a:moveTo>
                <a:lnTo>
                  <a:pt x="155" y="20930"/>
                </a:lnTo>
                <a:lnTo>
                  <a:pt x="21445" y="20930"/>
                </a:lnTo>
                <a:lnTo>
                  <a:pt x="21445" y="670"/>
                </a:lnTo>
                <a:close/>
              </a:path>
            </a:pathLst>
          </a:custGeom>
          <a:solidFill>
            <a:srgbClr val="024C90"/>
          </a:solidFill>
          <a:ln w="12700">
            <a:solidFill>
              <a:schemeClr val="accent3">
                <a:lumMod val="75000"/>
              </a:schemeClr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>
              <a:defRPr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  <p:sp>
        <p:nvSpPr>
          <p:cNvPr id="40" name="Shape 326"/>
          <p:cNvSpPr/>
          <p:nvPr/>
        </p:nvSpPr>
        <p:spPr>
          <a:xfrm flipH="1">
            <a:off x="1446684" y="3747235"/>
            <a:ext cx="4180" cy="237979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endParaRPr/>
          </a:p>
        </p:txBody>
      </p:sp>
      <p:sp>
        <p:nvSpPr>
          <p:cNvPr id="41" name="Shape 325"/>
          <p:cNvSpPr/>
          <p:nvPr/>
        </p:nvSpPr>
        <p:spPr>
          <a:xfrm>
            <a:off x="224493" y="4630771"/>
            <a:ext cx="2436021" cy="403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155" y="670"/>
                </a:moveTo>
                <a:lnTo>
                  <a:pt x="155" y="20930"/>
                </a:lnTo>
                <a:lnTo>
                  <a:pt x="21445" y="20930"/>
                </a:lnTo>
                <a:lnTo>
                  <a:pt x="21445" y="670"/>
                </a:lnTo>
                <a:close/>
              </a:path>
            </a:pathLst>
          </a:custGeom>
          <a:solidFill>
            <a:srgbClr val="024C90"/>
          </a:solidFill>
          <a:ln w="12700">
            <a:solidFill>
              <a:schemeClr val="accent3">
                <a:lumMod val="75000"/>
              </a:schemeClr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>
              <a:defRPr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  <p:sp>
        <p:nvSpPr>
          <p:cNvPr id="42" name="Shape 326"/>
          <p:cNvSpPr/>
          <p:nvPr/>
        </p:nvSpPr>
        <p:spPr>
          <a:xfrm flipH="1">
            <a:off x="1435308" y="4390963"/>
            <a:ext cx="4180" cy="237979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endParaRPr/>
          </a:p>
        </p:txBody>
      </p:sp>
      <p:sp>
        <p:nvSpPr>
          <p:cNvPr id="43" name="Shape 325"/>
          <p:cNvSpPr/>
          <p:nvPr/>
        </p:nvSpPr>
        <p:spPr>
          <a:xfrm>
            <a:off x="212703" y="5264299"/>
            <a:ext cx="2436021" cy="1153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155" y="670"/>
                </a:moveTo>
                <a:lnTo>
                  <a:pt x="155" y="20930"/>
                </a:lnTo>
                <a:lnTo>
                  <a:pt x="21445" y="20930"/>
                </a:lnTo>
                <a:lnTo>
                  <a:pt x="21445" y="670"/>
                </a:lnTo>
                <a:close/>
              </a:path>
            </a:pathLst>
          </a:custGeom>
          <a:solidFill>
            <a:srgbClr val="024C90"/>
          </a:solidFill>
          <a:ln w="12700">
            <a:solidFill>
              <a:schemeClr val="accent3">
                <a:lumMod val="75000"/>
              </a:schemeClr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>
              <a:defRPr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  <p:sp>
        <p:nvSpPr>
          <p:cNvPr id="46" name="Shape 326"/>
          <p:cNvSpPr/>
          <p:nvPr/>
        </p:nvSpPr>
        <p:spPr>
          <a:xfrm flipH="1">
            <a:off x="1448956" y="5032419"/>
            <a:ext cx="4180" cy="237979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endParaRPr/>
          </a:p>
        </p:txBody>
      </p:sp>
      <p:sp>
        <p:nvSpPr>
          <p:cNvPr id="53" name="Shape 326"/>
          <p:cNvSpPr/>
          <p:nvPr/>
        </p:nvSpPr>
        <p:spPr>
          <a:xfrm flipH="1">
            <a:off x="1462604" y="3094403"/>
            <a:ext cx="4180" cy="237979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endParaRPr/>
          </a:p>
        </p:txBody>
      </p:sp>
      <p:sp>
        <p:nvSpPr>
          <p:cNvPr id="54" name="Shape 268"/>
          <p:cNvSpPr/>
          <p:nvPr/>
        </p:nvSpPr>
        <p:spPr>
          <a:xfrm rot="5400000">
            <a:off x="551840" y="1510388"/>
            <a:ext cx="1615732" cy="1547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4400" y="0"/>
                  <a:pt x="18000" y="0"/>
                  <a:pt x="21600" y="0"/>
                </a:cubicBezTo>
                <a:cubicBezTo>
                  <a:pt x="21600" y="3600"/>
                  <a:pt x="21600" y="7200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3">
                <a:lumMod val="75000"/>
              </a:schemeClr>
            </a:solidFill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>
              <a:defRPr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  <p:sp>
        <p:nvSpPr>
          <p:cNvPr id="56" name="Прямоугольник 55"/>
          <p:cNvSpPr/>
          <p:nvPr/>
        </p:nvSpPr>
        <p:spPr>
          <a:xfrm>
            <a:off x="6479087" y="3375357"/>
            <a:ext cx="2405008" cy="387458"/>
          </a:xfrm>
          <a:prstGeom prst="rect">
            <a:avLst/>
          </a:prstGeo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УПРАВЛЕНЧЕСКИЙ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6451791" y="4040319"/>
            <a:ext cx="2405008" cy="387458"/>
          </a:xfrm>
          <a:prstGeom prst="rect">
            <a:avLst/>
          </a:prstGeo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ОПЕРАТОРСКИЙ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6479087" y="4670235"/>
            <a:ext cx="2405008" cy="387458"/>
          </a:xfrm>
          <a:prstGeom prst="rect">
            <a:avLst/>
          </a:prstGeom>
          <a:noFill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ТВОРЧЕСКИЙ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6479087" y="5526269"/>
            <a:ext cx="2405008" cy="676760"/>
          </a:xfrm>
          <a:prstGeom prst="rect">
            <a:avLst/>
          </a:prstGeom>
          <a:noFill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ТРУД ПРЕПОДАВАТЕЛЕЙ, ВРАЧЕЙ, УЧАЩИХСЯ</a:t>
            </a:r>
          </a:p>
        </p:txBody>
      </p:sp>
      <p:sp>
        <p:nvSpPr>
          <p:cNvPr id="60" name="Shape 325"/>
          <p:cNvSpPr/>
          <p:nvPr/>
        </p:nvSpPr>
        <p:spPr>
          <a:xfrm>
            <a:off x="6471941" y="3367929"/>
            <a:ext cx="2436021" cy="403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155" y="670"/>
                </a:moveTo>
                <a:lnTo>
                  <a:pt x="155" y="20930"/>
                </a:lnTo>
                <a:lnTo>
                  <a:pt x="21445" y="20930"/>
                </a:lnTo>
                <a:lnTo>
                  <a:pt x="21445" y="670"/>
                </a:lnTo>
                <a:close/>
              </a:path>
            </a:pathLst>
          </a:custGeom>
          <a:solidFill>
            <a:srgbClr val="024C90"/>
          </a:solidFill>
          <a:ln w="12700">
            <a:solidFill>
              <a:schemeClr val="accent3">
                <a:lumMod val="75000"/>
              </a:schemeClr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>
              <a:defRPr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  <p:sp>
        <p:nvSpPr>
          <p:cNvPr id="61" name="Shape 325"/>
          <p:cNvSpPr/>
          <p:nvPr/>
        </p:nvSpPr>
        <p:spPr>
          <a:xfrm>
            <a:off x="6461722" y="4009022"/>
            <a:ext cx="2436021" cy="403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155" y="670"/>
                </a:moveTo>
                <a:lnTo>
                  <a:pt x="155" y="20930"/>
                </a:lnTo>
                <a:lnTo>
                  <a:pt x="21445" y="20930"/>
                </a:lnTo>
                <a:lnTo>
                  <a:pt x="21445" y="670"/>
                </a:lnTo>
                <a:close/>
              </a:path>
            </a:pathLst>
          </a:custGeom>
          <a:solidFill>
            <a:srgbClr val="024C90"/>
          </a:solidFill>
          <a:ln w="12700">
            <a:solidFill>
              <a:schemeClr val="accent3">
                <a:lumMod val="75000"/>
              </a:schemeClr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>
              <a:defRPr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  <p:sp>
        <p:nvSpPr>
          <p:cNvPr id="62" name="Shape 326"/>
          <p:cNvSpPr/>
          <p:nvPr/>
        </p:nvSpPr>
        <p:spPr>
          <a:xfrm flipH="1">
            <a:off x="7685772" y="3771043"/>
            <a:ext cx="4180" cy="237979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endParaRPr/>
          </a:p>
        </p:txBody>
      </p:sp>
      <p:sp>
        <p:nvSpPr>
          <p:cNvPr id="63" name="Shape 325"/>
          <p:cNvSpPr/>
          <p:nvPr/>
        </p:nvSpPr>
        <p:spPr>
          <a:xfrm>
            <a:off x="6463581" y="4654579"/>
            <a:ext cx="2436021" cy="403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155" y="670"/>
                </a:moveTo>
                <a:lnTo>
                  <a:pt x="155" y="20930"/>
                </a:lnTo>
                <a:lnTo>
                  <a:pt x="21445" y="20930"/>
                </a:lnTo>
                <a:lnTo>
                  <a:pt x="21445" y="670"/>
                </a:lnTo>
                <a:close/>
              </a:path>
            </a:pathLst>
          </a:custGeom>
          <a:solidFill>
            <a:srgbClr val="024C90"/>
          </a:solidFill>
          <a:ln w="12700">
            <a:solidFill>
              <a:schemeClr val="accent3">
                <a:lumMod val="75000"/>
              </a:schemeClr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>
              <a:defRPr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  <p:sp>
        <p:nvSpPr>
          <p:cNvPr id="64" name="Shape 326"/>
          <p:cNvSpPr/>
          <p:nvPr/>
        </p:nvSpPr>
        <p:spPr>
          <a:xfrm flipH="1">
            <a:off x="7674396" y="4414771"/>
            <a:ext cx="4180" cy="237979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endParaRPr/>
          </a:p>
        </p:txBody>
      </p:sp>
      <p:sp>
        <p:nvSpPr>
          <p:cNvPr id="65" name="Shape 325"/>
          <p:cNvSpPr/>
          <p:nvPr/>
        </p:nvSpPr>
        <p:spPr>
          <a:xfrm>
            <a:off x="6451791" y="5288107"/>
            <a:ext cx="2436021" cy="1153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155" y="670"/>
                </a:moveTo>
                <a:lnTo>
                  <a:pt x="155" y="20930"/>
                </a:lnTo>
                <a:lnTo>
                  <a:pt x="21445" y="20930"/>
                </a:lnTo>
                <a:lnTo>
                  <a:pt x="21445" y="670"/>
                </a:lnTo>
                <a:close/>
              </a:path>
            </a:pathLst>
          </a:custGeom>
          <a:solidFill>
            <a:srgbClr val="024C90"/>
          </a:solidFill>
          <a:ln w="12700">
            <a:solidFill>
              <a:schemeClr val="accent3">
                <a:lumMod val="75000"/>
              </a:schemeClr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>
              <a:defRPr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  <p:sp>
        <p:nvSpPr>
          <p:cNvPr id="66" name="Shape 326"/>
          <p:cNvSpPr/>
          <p:nvPr/>
        </p:nvSpPr>
        <p:spPr>
          <a:xfrm flipH="1">
            <a:off x="7688044" y="5056227"/>
            <a:ext cx="4180" cy="237979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endParaRPr/>
          </a:p>
        </p:txBody>
      </p:sp>
      <p:sp>
        <p:nvSpPr>
          <p:cNvPr id="4" name="Прямоугольник 3"/>
          <p:cNvSpPr/>
          <p:nvPr/>
        </p:nvSpPr>
        <p:spPr>
          <a:xfrm>
            <a:off x="3181027" y="1839981"/>
            <a:ext cx="2756263" cy="8140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Shape 326"/>
          <p:cNvSpPr/>
          <p:nvPr/>
        </p:nvSpPr>
        <p:spPr>
          <a:xfrm flipH="1">
            <a:off x="7701692" y="3118211"/>
            <a:ext cx="4180" cy="237979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endParaRPr/>
          </a:p>
        </p:txBody>
      </p:sp>
      <p:sp>
        <p:nvSpPr>
          <p:cNvPr id="68" name="Shape 268"/>
          <p:cNvSpPr/>
          <p:nvPr/>
        </p:nvSpPr>
        <p:spPr>
          <a:xfrm rot="10800000">
            <a:off x="6939130" y="1534195"/>
            <a:ext cx="1581829" cy="1547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4400" y="0"/>
                  <a:pt x="18000" y="0"/>
                  <a:pt x="21600" y="0"/>
                </a:cubicBezTo>
                <a:cubicBezTo>
                  <a:pt x="21600" y="3600"/>
                  <a:pt x="21600" y="7200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3">
                <a:lumMod val="75000"/>
              </a:schemeClr>
            </a:solidFill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>
              <a:defRPr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  <p:cxnSp>
        <p:nvCxnSpPr>
          <p:cNvPr id="73" name="Прямая со стрелкой 72"/>
          <p:cNvCxnSpPr/>
          <p:nvPr/>
        </p:nvCxnSpPr>
        <p:spPr>
          <a:xfrm>
            <a:off x="5937290" y="2283302"/>
            <a:ext cx="100184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1" name="image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090935" y="1839981"/>
            <a:ext cx="2997067" cy="1007815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Прямоугольник 26"/>
          <p:cNvSpPr/>
          <p:nvPr/>
        </p:nvSpPr>
        <p:spPr>
          <a:xfrm>
            <a:off x="3094405" y="1960137"/>
            <a:ext cx="29644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75000"/>
                  </a:schemeClr>
                </a:solidFill>
              </a:rPr>
              <a:t>ВИДЫ ТРУДОВОЙ ДЕЯТЕЛЬНОСТИ ЧЕЛОВЕКА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79" y="1797509"/>
            <a:ext cx="856558" cy="856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666" y="1797591"/>
            <a:ext cx="1071562" cy="916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" name="Прямоугольник 83"/>
          <p:cNvSpPr/>
          <p:nvPr/>
        </p:nvSpPr>
        <p:spPr>
          <a:xfrm>
            <a:off x="6939130" y="2705685"/>
            <a:ext cx="1407570" cy="387458"/>
          </a:xfrm>
          <a:prstGeom prst="rect">
            <a:avLst/>
          </a:prstGeo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УМСТВЕННЫЙ ТРУД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881579" y="2701692"/>
            <a:ext cx="1407570" cy="387458"/>
          </a:xfrm>
          <a:prstGeom prst="rect">
            <a:avLst/>
          </a:prstGeo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ФИЗИЧЕСКИЙ </a:t>
            </a:r>
            <a:endParaRPr lang="en-US" sz="1000" dirty="0">
              <a:solidFill>
                <a:schemeClr val="tx1"/>
              </a:solidFill>
            </a:endParaRPr>
          </a:p>
          <a:p>
            <a:pPr algn="ctr"/>
            <a:r>
              <a:rPr lang="ru-RU" sz="1000" dirty="0">
                <a:solidFill>
                  <a:schemeClr val="tx1"/>
                </a:solidFill>
              </a:rPr>
              <a:t>ТРУД</a:t>
            </a:r>
          </a:p>
        </p:txBody>
      </p:sp>
      <p:sp>
        <p:nvSpPr>
          <p:cNvPr id="18440" name="Правая фигурная скобка 18439"/>
          <p:cNvSpPr/>
          <p:nvPr/>
        </p:nvSpPr>
        <p:spPr>
          <a:xfrm>
            <a:off x="2758326" y="3330805"/>
            <a:ext cx="117529" cy="3086776"/>
          </a:xfrm>
          <a:prstGeom prst="rightBrac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41" name="Левая фигурная скобка 18440"/>
          <p:cNvSpPr/>
          <p:nvPr/>
        </p:nvSpPr>
        <p:spPr>
          <a:xfrm>
            <a:off x="6257925" y="3375357"/>
            <a:ext cx="142185" cy="3066032"/>
          </a:xfrm>
          <a:prstGeom prst="leftBrac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 rot="5400000">
            <a:off x="5392522" y="4365722"/>
            <a:ext cx="565688" cy="1203298"/>
          </a:xfrm>
          <a:prstGeom prst="rect">
            <a:avLst/>
          </a:prstGeo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100" dirty="0">
                <a:solidFill>
                  <a:srgbClr val="FFFFFF"/>
                </a:solidFill>
              </a:rPr>
              <a:t>Разновидности умственного труда</a:t>
            </a:r>
          </a:p>
        </p:txBody>
      </p:sp>
      <p:cxnSp>
        <p:nvCxnSpPr>
          <p:cNvPr id="91" name="Прямая со стрелкой 90"/>
          <p:cNvCxnSpPr>
            <a:endCxn id="22" idx="0"/>
          </p:cNvCxnSpPr>
          <p:nvPr/>
        </p:nvCxnSpPr>
        <p:spPr>
          <a:xfrm>
            <a:off x="4559158" y="2713961"/>
            <a:ext cx="1" cy="63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958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red-factor-canary-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pic>
        <p:nvPicPr>
          <p:cNvPr id="15" name="Изображение 14" descr="Снимок экрана 2016-08-24 в 11.07.46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1"/>
          <a:stretch/>
        </p:blipFill>
        <p:spPr>
          <a:xfrm>
            <a:off x="222191" y="232129"/>
            <a:ext cx="8736459" cy="975992"/>
          </a:xfrm>
          <a:prstGeom prst="rect">
            <a:avLst/>
          </a:prstGeom>
        </p:spPr>
      </p:pic>
      <p:sp>
        <p:nvSpPr>
          <p:cNvPr id="18443" name="AutoShape 2" descr="data:image/jpeg;base64,/9j/4AAQSkZJRgABAQAAAQABAAD/2wCEAAkGBhQQEBIQDxAQFBIWFxwUFRUVGBQTGhocGBQVFRgXGRgbHCYgFxkjGhQWHy8gIycpLSwsGB4xQTctQSY3LSkBCQoKDgwOGg8PGjUfHR81KSw1NSkpNSw1LDUsNTUpLC8vLCktLC8sNSwwLCwsLCwpLCwpLCosLCwsLDQsNCwsNf/AABEIAOEA4QMBIgACEQEDEQH/xAAcAAEAAgMBAQEAAAAAAAAAAAAABgcEBQgDAQL/xABAEAACAQIBCQUGBAUDBAMAAAABAgADBBEFBgcSITFBUXETQmGBkSIjMlKhwWKCkrEUQ3KiwmOy8DNEo/FTc9H/xAAaAQEAAgMBAAAAAAAAAAAAAAAABAYCAwUB/8QAMBEAAgIABAMECwEBAQAAAAAAAAECAwQFESESMUEiUWHBExQycZGhsdHh8PEjQjP/2gAMAwEAAhEDEQA/ALxiIgCIiAIiIAiIgCJ4Xl9TooXrVEpoO8xCj68ZCssaW7enittTes3zH3aepGsfSYynGPNkinDW3P8Azjr+95PJ8Jw3yk8paTr2tiFqJRXlTUY/qbE+mEjl5lKrWONatVqH8bM37maHiF0R1q8ktftyS+f2OgLjOC2p/wDUurdf6qiD6YzCfPixG+8oeTY/tKDAiYesPuJayOvrNl+JnzYn/vKHm2H7zMoZx21T4Lq3bwFRCfTGc7wY9YfcHkdfSTOmFYHaDiJ9nNtrf1KRxpValM80Zk/YyRZN0lXtHAGqKq8qqhv7hg31maxC6oiWZJYvYkn79vuXhEr/ACRpeovgt1SekfmX3i9SNjD0Mm2T8p0rhNehVSovNSDh4HkfAzdGcZcmcq7C3Uf+kdP3vMqIiZkYREQBERAEREAREQBERAEREARE1OcWc1GxpdpWbafgQfE55AcuZOwTxtLdmcISnJRitWzZ166opd2VVAxLMQABzJO6V3nLpZVcadgoc7u1cHV/Ku9upwHgZCs588K9+/vDq0gcVpKTqjkT8zeJ8sJopEne3tEs2EyiMO1du+7p+foZWUcq1bl+0r1XqNzY44eAG5R4DCYsSUZC0dXd1gxTsaZ79XFSeifEfPAeMjpOT2OxOyuiOsmooi8AbcOPKXHkrRPa0sDXNSu3idRf0rt9SZKrHI9GgMKFGlT/AKFVfqBiZvjh5Pmcm3Oqo7QTl8v34FB22blzU207W4YcxTfD1wwmcmYV8d1pU8zTX92l9RNnq67yFLPLekV8/wAFCvmDfjfaVPI0z+zTCuM2bqnte0uAOfZuR6gYToeI9XXeI55b1ivn+TmdhgcDsPI7D6T5Oj73JlKsMK1GnUH41Vv3Ei2VdFVpVxNLXoN+A6y/pbH6ETW8O1yJlWdVS2nFx+ZTMyLHKFSg4qUaj03HeUkHoeY8DJLlzRndW2LIor0xxp46w6odvpjImRhsO+aHFxe5167ar46wakiy82tLW6nfr4dsg/3oP3X0lj2l2lVFqUnV0baGUgg+c5sm3zdzpr2L61BvZPx022o3UcD4jbN8L2tpHJxeUQn2qdn3dPx9DoKJo82M7aN+mtSOrUA9uk3xL4/iXxH03TeSYmmtUVeyuVcnGa0aERE9MBERAEREAREQBETU5zZxU7Gg1aptO5E4s3ADw4k8BPG9FqzOEJTkoxWrZjZ3Z3U8n0sWwaq3/Tp47/xHko5+UpDKuVal1VatXcs7egHBVHBRyjKuVal1WavWbWdvQDgoHADlMSQLLHN+Bc8DgY4aPfJ835ITcZuZqV759WiuCD4qjbEXz4nwG3pNPJ/o7z9Fvq2l0QKOPu6m7UJOOq34STv4dN2MEm9JG/FzthU5VLV/vxJrm1mDb2WDava1h/McA4f0LuT9/GSWAYnRSSWiKNbbO2XFN6sRET01iIiAIiIAiIgCaDOPMm3vgTUTUq8KqYBvzcHHX6TfxPGk9mbK7J1y4oPRlCZz5mV7Bsag16ROC1Vx1TyB+RvA+RM0M6Vr0FqKUdVZWGBVgCCORB3ypc+dHRtta4tAWob2Te1PxHFk+o+oh2U8O8Sz4HNVa1XbtLv6P7EMsL+pQqLVouUdTiGH7eIPEHfLqzLz1S/p6rYJcKPbTgR86c18OH1NGz3sb56FRatFirocVYf82jgRxmuuxwfgTcbgoYqHdJcmdJRNFmhnSl/QDjBai+zVTkeY/Cd48xwm9nQTTWqKVZXKuThJaNCIiemAiIgCIiAedeuqKzuQqqCzE7gAMST5Sh88M52v7g1NopL7NJTwXHeR8zbz5DhJrpZzl1VWxpna2D1cPlx9lPMjE+AHOVbId89XwotOUYTgj6aXN8vd+foJJM2sxK99Sq1kIRVGCa38xhvUHgPxc8Bzww81M3WvrlaK4hB7VRvlUb/M7h4nwl92dmlGmtKkoVEAVVHACY1VcW75G7MsweH0hX7T+X9OcLi3am7U6ilXU4Mp2EEcDPOXZnzmMt8na0sFuVGw7g4Hcb7Hh0lL3Fu1N2p1FKupwZTsII4GYWVuDJeDxkMVDVbNc0T3R9pA7HVtLtvdbqdQ9zkrH5OR7vTdbAM5mlg6PtIHY6tpdt7rdTqHuclY/JyPd6bt1VunZkcvMst4tbalv1Xmi2IgGJLKyIiIAiIgCIiAIiIAnwifYgFRaRMxf4Ym6tl9wT7aD+WTxH4CfQ+B2QOdLVqIdWRwGVgQQdoIIwII5Sis9s1jYXBUYmi+LUmPLipPNccOhB4yFdXw9pFryrHu1eisfaXLxMPNnOB7G4WumJG51+ZTvHXiDzAl+2N6lemlWk2sjgMp8D9/Cc2yx9E2cuq7WNQ+y2L0ceB3unmPaHRucUT0fCxm+E9JD00ecefivwWlERJpVBERAE8L+8WjSerUOCIpdugGPrPeQPS3ljs7VLdT7VZsW/oTAn1Yp6GYzlwxbJGGpd1sa+/9ZVuVcpNc16lep8TsWPhyXoBgPKYkSUaOshfxV6hYY06XvX5Eg+wvm2B6KZzUnJ6F5snGityfKKLMzBza/grVdYYVqmD1OY2eyn5QfUmSWInTSSWiKFbbK2bnLmxIlnzmMt8na0sFuVGw7g4Hcb7Hh0ktieSipLRntN06ZqcHo0c1XFu1N2p1FKupwZTsII4GecuzPnMZb5O1pYLcqNh3BwO432PDpKXuLdqbtTqKVdTgynYQRwMgWVuDLrg8ZDFQ1WzXNE90faQex1bS7b3W6nUPc5Kx+Tke703WwDOZpYOj7SD2OraXbe63U6h7nJWPycj3em7bVbp2ZHLzLLeLW2pb9V5otiIBiTCsiIiAIiIAiIgCIiAJpM8M3RfWr0tnaD26R5OBs8jtB6zdxPGtVozOucq5KceaOaHQqSrAgg4EHeCNhB8Z+7S6alUSrTODowZTyIOIku0pZC7C77ZRglca35xgH9cVbzMhk5slwvQvtNsb6lNcn+s6MyLlRbq3pXCbnUNhyO5l8iCPKZsrjQ9ljFK1ox+E9qnRtjDybA/mljzoQlxRTKTi6PQXSh3fToIiJmRRKS0nZS7bKDqD7NJVpjrhrt9Ww8pdhOE5wyleGtWq1Tvd2f8AUxP3kbEPZI7uSV62yn3L6/wxpceifJXZWRrEe1Wcn8qYov11z5ynAOW/hOjcj2IoW9GiP5aKnooBPrNeHjrLUnZ1bw1KC/6f0/UZkREmlUEREASJZ85jLfJ2tLBblRsO4OB3G+x4dJLYmMoqS0ZtpunTNTg9Gjmq4t2pu1OopV1ODKdhBHAzzl2Z85jLfJ2tLBblRsO4OB3G+x4dJS9xbtTdqdRSrqcGU7CCOBkCytwZdcHjIYqGq2a5onuj7SD2OraXbe63U6h7nJWPycj3em62AZzNLB0faQex1bS7b3W6nUPc5Kx+Tke703bqrdOzI5eZZbxa21LfqvNFsRAMSWVkREQBERAEREAREQCKaTMk9vYVGA9qiRVHQbH/ALST5CUjOlbmgKiNTYYqylT0IwP0M5uubc03em29GKHqpKn9pDxC3TLTklutcq303+P8N7mDlLsMoUGx9l27Juj+yP7tU+Uvic0U6pUhl3qQw6g4j6idI2lwKlNKg3OoYdGAP3mWHezRGzyvScLO/b4f09oiJKK+a/OC47O0uH+Wk7eiMROdgJfmfD4ZOuz/AKTD12feUHIeI5otORr/ADm/E2Oblt2l5bUzuasgPTXBP0BnREoXMJMcpWo/GT6U3P2l9TPD8mRM8l/rFeHn+BERJJwRERAEREASJZ85jLfJ2tLBblRsO4OB3G+x4dJLYmMoqS0ZtpunTNTg9Gjmq4t2pu1OopV1ODKdhBHAzzl2Z85jLfJ2tLBblRsO4OB3G+x4dJS9xbtTdqdRSrqcGU7CCOBkCytwZdcHjIYqGq2a5onuj7SB2OraXbe63U6h7nJWPycj3em62AZzNLB0faQOx1bS7b3W6nUPc5Kx+Tke703bqrdOzI5eZZbxa21LfqvNFsRAMSWVkREQBERAEREASgs+Lbs8o3S/6mt+tQ/+Uv2UhpOXDKdbxWmf/Go+0j4j2Tt5JLS+S8PNEVl+5kXHaZOtW/0lX9Psf4ygpeWjVscmW/hrj0rPNWH9o6Gdr/GL8fJkniIk0qhos+Vxydd//UT6YH7Sg50RnHQ7SzuU+ajUA/Q2E53xkPEc0WnI3/nJeJIMwXwylan8ZHrTcfeXzOeM2bjs722c7hWTHoXAP0JnQ8zw/JkTPI/6xfh5/kRESScEREQBERAEREASJZ85jLfJ2tLBblRsO4OB3G+x4dJLYmMoqS0ZtpunTNTg9Gjmq4t2pu1OopV1ODKdhBHAzzl2Z85jLfJ2tLBblRsO4OB3G+x4dJS9xbtTdqdRSrqcGU7CCOBkCytwZdcHjIYqGq2a5onuj7SD2OraXbe63U6h7nJWPycj3em62AZzNLB0f6Qex1bS7b3W6nUPc5Kx+Tke703bqrdOzI5eZZbxa21LfqvNFsRAMSWVkREQBERAEpDSe2OU6vgtMf8AjB+8u+UJn3c9plG6bk+p+hVT/GR8R7J28kWt7fh5o0MvLRquGTLfx1z61qko2X5mNb6mTrUc6Yb9eL/5TVh/aOhnb/wivHyZvYiJNKofGXEEHcdk5uv7U0qtSkd6OyH8rFftOkpR+krJvY5RqkDBaoFUeY1W/uVvWRsQtkzvZJZpZKHetfh/SLqxBxG8bR14To7Jl6K1ClWG6oiv+pQfvOcJc2irKva2PZE+1RYp+U+2p+pH5Zrw70ehMzqriqjNf8v6kziIk0qoiIgCIiAIiIAiIgCRLPnMZb5O1pYLcqNh3BwO432PDpJbExlFSWjNtN06ZqcHo0c1XFu1N2p1FKupwZTsII4GecuzPnMZb5O1pYLcqNh3BwO432PDpKXuLdqbtTqKVdTgynYQRwMgWVuDLrg8ZDFQ1WzXNE90faQOx1bS7b3W6nUPc5Kx+Tke703WwDOZpYOj7SD2OraXbe63U6h7nJWPycj3em7dVbp2ZHLzLLeLW2pb9V5otiIBiSysiIiAfitVCKzscAoLE+AGJnN95dGrUeq292Zz+Zi33l2aR8q9hk+rgcGq+5X83xf2BpRsh4h7pFoySrSErH12+H9PqoWIUbzsHU7BOkbG2FKlTpjciqg/KoH2lF5jZO7fKFumGxW7RulP2/3AHnL7mWHWzZozyzWUId2r+P8ABERJRXhK/wBL2R9e3pXKjbSbVb+l8AD5MF/VLAmLlPJ63FGpQqfC6lT4YjePEb/KYTjxRaJOFu9BdGzu/Wc4SW6M8ufw16qMcKdYdmfBscUPriv5pGsoWLUKtSjUGDoxVvI7x4Hf5zwBw2jYZzotxepeLa431OD5SR0xE0GZOcYvrRHJHar7FUfiA+Low2+ZHCb+dNPVaooVlcq5uEuaERE9NYiIgCIiAIiIAiIgCRLPnMZb5O1pYLcqNh3BwO432PDpJbExlFSWjNtN06ZqcHo0c1XFu1N2p1FKupwZTsII4GecuzPnMZb5O1pYLcqNh3BwO432PDpKXuLdqbtTqKVdTgynYQRwMgWVuDLrg8ZDFQ1WzXNE90f6Qex1bS7b3W6nUPc5Kx+Tke703WwDOZpYOj7SD2OraXbe63U6h7nJWPycj3em7dVbp2ZHLzLLeLW2pb9V5otiIBmpzpy8tla1K7YFh7NNfmc/COnE+AMlN6LUrkIOclGPNlaaV8udtdLbocUoDb/W2BPoNUdcZB5+61YuzO5JZiWYneSTiT6mKFBnZUQEsxCqBxJOAHqZzZS4nqX3D0qipQXT9ZZeh7JGytdsN/uU8sGc+uoPIyy5rs38kC0tqVuvcXAnmx2sfNiTNjOhXHhikUrGX+nulPp09wiImZEEREArLS1m18N9THJK2Hoj/wCJ/LKznSd3aLVpvSqKGRwVYHiCMDKDzpzdexuGotiV+Km3zKdx6jcfESFfDR8SLXlGL44ehlzXL3fj6HvmZnObC5FQ4mk3s1VHFcfiA+Zd48xxl70K61FV0YMrAMpG0EEYgic1Sd6Os+f4Yi1uW9wx9hj/ACyTuP4CfQ7eJwU2cPZYzXAu1elrXaXPxX4LeifAZ9k0qgiIgCIiAIiIAiIgCIiAJEs+cxlvk7Wlgtyo2HcHA7jfY8OklsTGUVJaM203TpmpwejRzVcW7U3anUUq6nBlOwgjgZ5y7M+cxlvk7Wlgtyo2HcHA7jfY8Okpe4t2pu1OopV1ODKdhBHAyBZW4MuuDxkMVDVbNc0T3R/pB7HVtbtvdbqdQ9zkrH5OR7vTdpc/c6/464wQnsKeK0/xHvOeuGzwA5mRiJ47JOPCexwVULnclv8Au4lgaKM2u0qm8qD2Kfs08eLkbW/KD6t4SH5ByI95XShS3tvbgqj4mPgPqcBxl/5LyaltRShSGCINUfcnmScSfEzZRDV6voQc2xfoq/RR9qXyX5MqIiTipCIiAIiIAmjztzYS/oGm2C1F9qk/yt4/hO4j/wDJvInjSa0ZnXZKuSnF6NHN1/YPQqPRrKVdDgwP/NoI2g8RMeXlnrmWl/T1lwS4Uew/Aj5G/D48PoaUvrF6FRqVZCjqcGU/82jx4zn2VuD8C64LGwxUO6S5omuYukQ22rbXZLUNyPvNPwPNPqOm62qNZXUOjBlIxDAggg7iCN4nNMkOa2e1ewOCHXok4tSY7PEqe4fp4TZXdw7SIWPypWt2VbS7u8viJpM3c8Le+X3L4VMNtJsA48u8PEYzdyYmnuirzrlXLhmtGIiJ6YCIiAIiIAiIgCImpy9nTb2S61eoA3dpr7Tt0Xl4nATxtLdmcISm+GK1ZtXcAEkgAbSTsw8ZS+kjL9vdV1/hkBZPZeuNmvyUDvAfMfLZMbOvP2tfYoPdUP8A41PxeLnvdN3XfIxIdtvFsi0ZdlrofpbH2u5eff8AQT0trdqjrTpqWdjqqo2kk8BFtbNUdadNWZ2OCqoxJPIS5sxcxVsV7Wtg1yw2neEB7q+PNvLdv111ubJ+MxkMLDV7t8kZeZOaK2FH2sDXfA1G/ZF/CPqcT0kkROgkktEUm22Vs3Ob1bERE9NYiIgCIiAIiIAmizpzQo36YVBq1FHsVQNo8D8y+H7TexPGk1ozOuyVclKD0aOe84M2q9jU1K6bD8LjajdDz8DtmqnSV7Y066GnWRXRt6sMR/78ZWmcuiZlxqWDay7+xc+0P6XOw9Gw6mQ50NbxLRhM3hZ2buy+/o/sV0jlSCpII2gg4EHmDwMmOQtKVzQwWvhcIPmOq/6xv/MD1kRurR6TmnVRkcb1YFSPIzymlSceR1baar46TWq/epd2SdJlnXwDVDRblVGqP1jFfUiSehcrUGtTdWXmpDD1E5qnpb3LUzrU3dDzQlT6ib44h9Uci3JK3vXLT37/AGOlYlBW2fF9T+G7rH+rVqf7wZnLpOvx/OQ9adP7ATZ6xEgyyS9cpL5/Yu+JSDaTr8/zkHSnT+4Mw7nPu+qfFd1R/Tq0/wDaBHrEQskvfOS+f2L4q1lQFnZVUbyxAHqZG8q6R7KhiO27Vh3aQ1/7vh+spO5vHqnGrUdzzdmc/Uzxmt4h9ETaskgt7Ja+7b7k4y5pXuK2K2yignP439SMF8hj4yFVqzOxd2ZmO0sxLE9Sdpn4n7oUGdgiKzMdgVQWJ6AbTNEpOXM7FOHqoWkFp+95+JsMiZBrXlTsrdCx7x3Ko5s3AfU+MmGbWiipUwqXrGkm/s1wLnqdyfU9JZ+Tcl0ramKVCmqIOA/cneT4mbYUN7vY5mLzaurs1dqXyX3NLmjmTSsF1v8AqVyPaqEf2oO6v1P7SSIk1JJaIq1ts7ZOc3q2IiJ6axERAEREAREQBERAEREAREQDCypkWjdLqXFJKg4aw2jo29fIyC5Y0PIcWtK5T8FX2h5MNo8wZY8TCUIy5olUYu6j2JafT4FD5SzBvaGOtbs6/NS94PQe0PMTQVaZU6rgqeTAqfQzpeeNxaJUGFREccmAYfWaHh10Z1q88mv/AEhr7tvuc2RL9uMyLKp8VnQ/Kup/twmI2jWwP/bYdKlYf5zD1eRLWd09Yv5fco2JeS6NbAf9sT1qVj/nMq3zGsU+Gzon+oa/+4mPV5B53R0i/l9yhEUscFBJ5DafQTe5OzGva+GpbOo+ap7of3YE+QMvS2sadIYUqdNByRVX9hPeZrDrqyLZnkn7ENPe9fsVpkjQ8NjXdfH8FLZ6uw/YCTrJGb9C0XVt6KJzI2serHafWbGJvjXGPJHJvxl1/ty27ugiImZEEREAREQBERAEREAREQBERAEREAREQBERAEREAREQBERAEREAREQBERAEREAREQBERAEREA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8444" name="AutoShape 4" descr="data:image/jpeg;base64,/9j/4AAQSkZJRgABAQAAAQABAAD/2wCEAAkGBhQQEBIQDxAQFBIWFxwUFRUVGBQTGhocGBQVFRgXGRgbHCYgFxkjGhQWHy8gIycpLSwsGB4xQTctQSY3LSkBCQoKDgwOGg8PGjUfHR81KSw1NSkpNSw1LDUsNTUpLC8vLCktLC8sNSwwLCwsLCwpLCwpLCosLCwsLDQsNCwsNf/AABEIAOEA4QMBIgACEQEDEQH/xAAcAAEAAgMBAQEAAAAAAAAAAAAABgcEBQgDAQL/xABAEAACAQIBCQUGBAUDBAMAAAABAgADBBEFBgcSITFBUXETQmGBkSIjMlKhwWKCkrEUQ3KiwmOy8DNEo/FTc9H/xAAaAQEAAgMBAAAAAAAAAAAAAAAABAYCAwUB/8QAMBEAAgIABAMECwEBAQAAAAAAAAECAwQFESESMUEiUWHBExQycZGhsdHh8PEjQjP/2gAMAwEAAhEDEQA/ALxiIgCIiAIiIAiIgCJ4Xl9TooXrVEpoO8xCj68ZCssaW7enittTes3zH3aepGsfSYynGPNkinDW3P8Azjr+95PJ8Jw3yk8paTr2tiFqJRXlTUY/qbE+mEjl5lKrWONatVqH8bM37maHiF0R1q8ktftyS+f2OgLjOC2p/wDUurdf6qiD6YzCfPixG+8oeTY/tKDAiYesPuJayOvrNl+JnzYn/vKHm2H7zMoZx21T4Lq3bwFRCfTGc7wY9YfcHkdfSTOmFYHaDiJ9nNtrf1KRxpValM80Zk/YyRZN0lXtHAGqKq8qqhv7hg31maxC6oiWZJYvYkn79vuXhEr/ACRpeovgt1SekfmX3i9SNjD0Mm2T8p0rhNehVSovNSDh4HkfAzdGcZcmcq7C3Uf+kdP3vMqIiZkYREQBERAEREAREQBERAEREARE1OcWc1GxpdpWbafgQfE55AcuZOwTxtLdmcISnJRitWzZ166opd2VVAxLMQABzJO6V3nLpZVcadgoc7u1cHV/Ku9upwHgZCs588K9+/vDq0gcVpKTqjkT8zeJ8sJopEne3tEs2EyiMO1du+7p+foZWUcq1bl+0r1XqNzY44eAG5R4DCYsSUZC0dXd1gxTsaZ79XFSeifEfPAeMjpOT2OxOyuiOsmooi8AbcOPKXHkrRPa0sDXNSu3idRf0rt9SZKrHI9GgMKFGlT/AKFVfqBiZvjh5Pmcm3Oqo7QTl8v34FB22blzU207W4YcxTfD1wwmcmYV8d1pU8zTX92l9RNnq67yFLPLekV8/wAFCvmDfjfaVPI0z+zTCuM2bqnte0uAOfZuR6gYToeI9XXeI55b1ivn+TmdhgcDsPI7D6T5Oj73JlKsMK1GnUH41Vv3Ei2VdFVpVxNLXoN+A6y/pbH6ETW8O1yJlWdVS2nFx+ZTMyLHKFSg4qUaj03HeUkHoeY8DJLlzRndW2LIor0xxp46w6odvpjImRhsO+aHFxe5167ar46wakiy82tLW6nfr4dsg/3oP3X0lj2l2lVFqUnV0baGUgg+c5sm3zdzpr2L61BvZPx022o3UcD4jbN8L2tpHJxeUQn2qdn3dPx9DoKJo82M7aN+mtSOrUA9uk3xL4/iXxH03TeSYmmtUVeyuVcnGa0aERE9MBERAEREAREQBETU5zZxU7Gg1aptO5E4s3ADw4k8BPG9FqzOEJTkoxWrZjZ3Z3U8n0sWwaq3/Tp47/xHko5+UpDKuVal1VatXcs7egHBVHBRyjKuVal1WavWbWdvQDgoHADlMSQLLHN+Bc8DgY4aPfJ835ITcZuZqV759WiuCD4qjbEXz4nwG3pNPJ/o7z9Fvq2l0QKOPu6m7UJOOq34STv4dN2MEm9JG/FzthU5VLV/vxJrm1mDb2WDava1h/McA4f0LuT9/GSWAYnRSSWiKNbbO2XFN6sRET01iIiAIiIAiIgCaDOPMm3vgTUTUq8KqYBvzcHHX6TfxPGk9mbK7J1y4oPRlCZz5mV7Bsag16ROC1Vx1TyB+RvA+RM0M6Vr0FqKUdVZWGBVgCCORB3ypc+dHRtta4tAWob2Te1PxHFk+o+oh2U8O8Sz4HNVa1XbtLv6P7EMsL+pQqLVouUdTiGH7eIPEHfLqzLz1S/p6rYJcKPbTgR86c18OH1NGz3sb56FRatFirocVYf82jgRxmuuxwfgTcbgoYqHdJcmdJRNFmhnSl/QDjBai+zVTkeY/Cd48xwm9nQTTWqKVZXKuThJaNCIiemAiIgCIiAedeuqKzuQqqCzE7gAMST5Sh88M52v7g1NopL7NJTwXHeR8zbz5DhJrpZzl1VWxpna2D1cPlx9lPMjE+AHOVbId89XwotOUYTgj6aXN8vd+foJJM2sxK99Sq1kIRVGCa38xhvUHgPxc8Bzww81M3WvrlaK4hB7VRvlUb/M7h4nwl92dmlGmtKkoVEAVVHACY1VcW75G7MsweH0hX7T+X9OcLi3am7U6ilXU4Mp2EEcDPOXZnzmMt8na0sFuVGw7g4Hcb7Hh0lL3Fu1N2p1FKupwZTsII4GYWVuDJeDxkMVDVbNc0T3R9pA7HVtLtvdbqdQ9zkrH5OR7vTdbAM5mlg6PtIHY6tpdt7rdTqHuclY/JyPd6bt1VunZkcvMst4tbalv1Xmi2IgGJLKyIiIAiIgCIiAIiIAnwifYgFRaRMxf4Ym6tl9wT7aD+WTxH4CfQ+B2QOdLVqIdWRwGVgQQdoIIwII5Sis9s1jYXBUYmi+LUmPLipPNccOhB4yFdXw9pFryrHu1eisfaXLxMPNnOB7G4WumJG51+ZTvHXiDzAl+2N6lemlWk2sjgMp8D9/Cc2yx9E2cuq7WNQ+y2L0ceB3unmPaHRucUT0fCxm+E9JD00ecefivwWlERJpVBERAE8L+8WjSerUOCIpdugGPrPeQPS3ljs7VLdT7VZsW/oTAn1Yp6GYzlwxbJGGpd1sa+/9ZVuVcpNc16lep8TsWPhyXoBgPKYkSUaOshfxV6hYY06XvX5Eg+wvm2B6KZzUnJ6F5snGityfKKLMzBza/grVdYYVqmD1OY2eyn5QfUmSWInTSSWiKFbbK2bnLmxIlnzmMt8na0sFuVGw7g4Hcb7Hh0ktieSipLRntN06ZqcHo0c1XFu1N2p1FKupwZTsII4GecuzPnMZb5O1pYLcqNh3BwO432PDpKXuLdqbtTqKVdTgynYQRwMgWVuDLrg8ZDFQ1WzXNE90faQex1bS7b3W6nUPc5Kx+Tke703WwDOZpYOj7SD2OraXbe63U6h7nJWPycj3em7bVbp2ZHLzLLeLW2pb9V5otiIBiTCsiIiAIiIAiIgCIiAJpM8M3RfWr0tnaD26R5OBs8jtB6zdxPGtVozOucq5KceaOaHQqSrAgg4EHeCNhB8Z+7S6alUSrTODowZTyIOIku0pZC7C77ZRglca35xgH9cVbzMhk5slwvQvtNsb6lNcn+s6MyLlRbq3pXCbnUNhyO5l8iCPKZsrjQ9ljFK1ox+E9qnRtjDybA/mljzoQlxRTKTi6PQXSh3fToIiJmRRKS0nZS7bKDqD7NJVpjrhrt9Ww8pdhOE5wyleGtWq1Tvd2f8AUxP3kbEPZI7uSV62yn3L6/wxpceifJXZWRrEe1Wcn8qYov11z5ynAOW/hOjcj2IoW9GiP5aKnooBPrNeHjrLUnZ1bw1KC/6f0/UZkREmlUEREASJZ85jLfJ2tLBblRsO4OB3G+x4dJLYmMoqS0ZtpunTNTg9Gjmq4t2pu1OopV1ODKdhBHAzzl2Z85jLfJ2tLBblRsO4OB3G+x4dJS9xbtTdqdRSrqcGU7CCOBkCytwZdcHjIYqGq2a5onuj7SD2OraXbe63U6h7nJWPycj3em62AZzNLB0faQex1bS7b3W6nUPc5Kx+Tke703bqrdOzI5eZZbxa21LfqvNFsRAMSWVkREQBERAEREAREQCKaTMk9vYVGA9qiRVHQbH/ALST5CUjOlbmgKiNTYYqylT0IwP0M5uubc03em29GKHqpKn9pDxC3TLTklutcq303+P8N7mDlLsMoUGx9l27Juj+yP7tU+Uvic0U6pUhl3qQw6g4j6idI2lwKlNKg3OoYdGAP3mWHezRGzyvScLO/b4f09oiJKK+a/OC47O0uH+Wk7eiMROdgJfmfD4ZOuz/AKTD12feUHIeI5otORr/ADm/E2Oblt2l5bUzuasgPTXBP0BnREoXMJMcpWo/GT6U3P2l9TPD8mRM8l/rFeHn+BERJJwRERAEREASJZ85jLfJ2tLBblRsO4OB3G+x4dJLYmMoqS0ZtpunTNTg9Gjmq4t2pu1OopV1ODKdhBHAzzl2Z85jLfJ2tLBblRsO4OB3G+x4dJS9xbtTdqdRSrqcGU7CCOBkCytwZdcHjIYqGq2a5onuj7SB2OraXbe63U6h7nJWPycj3em62AZzNLB0faQOx1bS7b3W6nUPc5Kx+Tke703bqrdOzI5eZZbxa21LfqvNFsRAMSWVkREQBERAEREASgs+Lbs8o3S/6mt+tQ/+Uv2UhpOXDKdbxWmf/Go+0j4j2Tt5JLS+S8PNEVl+5kXHaZOtW/0lX9Psf4ygpeWjVscmW/hrj0rPNWH9o6Gdr/GL8fJkniIk0qhos+Vxydd//UT6YH7Sg50RnHQ7SzuU+ajUA/Q2E53xkPEc0WnI3/nJeJIMwXwylan8ZHrTcfeXzOeM2bjs722c7hWTHoXAP0JnQ8zw/JkTPI/6xfh5/kRESScEREQBERAEREASJZ85jLfJ2tLBblRsO4OB3G+x4dJLYmMoqS0ZtpunTNTg9Gjmq4t2pu1OopV1ODKdhBHAzzl2Z85jLfJ2tLBblRsO4OB3G+x4dJS9xbtTdqdRSrqcGU7CCOBkCytwZdcHjIYqGq2a5onuj7SD2OraXbe63U6h7nJWPycj3em62AZzNLB0f6Qex1bS7b3W6nUPc5Kx+Tke703bqrdOzI5eZZbxa21LfqvNFsRAMSWVkREQBERAEpDSe2OU6vgtMf8AjB+8u+UJn3c9plG6bk+p+hVT/GR8R7J28kWt7fh5o0MvLRquGTLfx1z61qko2X5mNb6mTrUc6Yb9eL/5TVh/aOhnb/wivHyZvYiJNKofGXEEHcdk5uv7U0qtSkd6OyH8rFftOkpR+krJvY5RqkDBaoFUeY1W/uVvWRsQtkzvZJZpZKHetfh/SLqxBxG8bR14To7Jl6K1ClWG6oiv+pQfvOcJc2irKva2PZE+1RYp+U+2p+pH5Zrw70ehMzqriqjNf8v6kziIk0qoiIgCIiAIiIAiIgCRLPnMZb5O1pYLcqNh3BwO432PDpJbExlFSWjNtN06ZqcHo0c1XFu1N2p1FKupwZTsII4GecuzPnMZb5O1pYLcqNh3BwO432PDpKXuLdqbtTqKVdTgynYQRwMgWVuDLrg8ZDFQ1WzXNE90faQOx1bS7b3W6nUPc5Kx+Tke703WwDOZpYOj7SD2OraXbe63U6h7nJWPycj3em7dVbp2ZHLzLLeLW2pb9V5otiIBiSysiIiAfitVCKzscAoLE+AGJnN95dGrUeq292Zz+Zi33l2aR8q9hk+rgcGq+5X83xf2BpRsh4h7pFoySrSErH12+H9PqoWIUbzsHU7BOkbG2FKlTpjciqg/KoH2lF5jZO7fKFumGxW7RulP2/3AHnL7mWHWzZozyzWUId2r+P8ABERJRXhK/wBL2R9e3pXKjbSbVb+l8AD5MF/VLAmLlPJ63FGpQqfC6lT4YjePEb/KYTjxRaJOFu9BdGzu/Wc4SW6M8ufw16qMcKdYdmfBscUPriv5pGsoWLUKtSjUGDoxVvI7x4Hf5zwBw2jYZzotxepeLa431OD5SR0xE0GZOcYvrRHJHar7FUfiA+Low2+ZHCb+dNPVaooVlcq5uEuaERE9NYiIgCIiAIiIAiIgCRLPnMZb5O1pYLcqNh3BwO432PDpJbExlFSWjNtN06ZqcHo0c1XFu1N2p1FKupwZTsII4GecuzPnMZb5O1pYLcqNh3BwO432PDpKXuLdqbtTqKVdTgynYQRwMgWVuDLrg8ZDFQ1WzXNE90f6Qex1bS7b3W6nUPc5Kx+Tke703WwDOZpYOj7SD2OraXbe63U6h7nJWPycj3em7dVbp2ZHLzLLeLW2pb9V5otiIBmpzpy8tla1K7YFh7NNfmc/COnE+AMlN6LUrkIOclGPNlaaV8udtdLbocUoDb/W2BPoNUdcZB5+61YuzO5JZiWYneSTiT6mKFBnZUQEsxCqBxJOAHqZzZS4nqX3D0qipQXT9ZZeh7JGytdsN/uU8sGc+uoPIyy5rs38kC0tqVuvcXAnmx2sfNiTNjOhXHhikUrGX+nulPp09wiImZEEREArLS1m18N9THJK2Hoj/wCJ/LKznSd3aLVpvSqKGRwVYHiCMDKDzpzdexuGotiV+Km3zKdx6jcfESFfDR8SLXlGL44ehlzXL3fj6HvmZnObC5FQ4mk3s1VHFcfiA+Zd48xxl70K61FV0YMrAMpG0EEYgic1Sd6Os+f4Yi1uW9wx9hj/ACyTuP4CfQ7eJwU2cPZYzXAu1elrXaXPxX4LeifAZ9k0qgiIgCIiAIiIAiIgCIiAJEs+cxlvk7Wlgtyo2HcHA7jfY8OklsTGUVJaM203TpmpwejRzVcW7U3anUUq6nBlOwgjgZ5y7M+cxlvk7Wlgtyo2HcHA7jfY8Okpe4t2pu1OopV1ODKdhBHAyBZW4MuuDxkMVDVbNc0T3R/pB7HVtbtvdbqdQ9zkrH5OR7vTdpc/c6/464wQnsKeK0/xHvOeuGzwA5mRiJ47JOPCexwVULnclv8Au4lgaKM2u0qm8qD2Kfs08eLkbW/KD6t4SH5ByI95XShS3tvbgqj4mPgPqcBxl/5LyaltRShSGCINUfcnmScSfEzZRDV6voQc2xfoq/RR9qXyX5MqIiTipCIiAIiIAmjztzYS/oGm2C1F9qk/yt4/hO4j/wDJvInjSa0ZnXZKuSnF6NHN1/YPQqPRrKVdDgwP/NoI2g8RMeXlnrmWl/T1lwS4Uew/Aj5G/D48PoaUvrF6FRqVZCjqcGU/82jx4zn2VuD8C64LGwxUO6S5omuYukQ22rbXZLUNyPvNPwPNPqOm62qNZXUOjBlIxDAggg7iCN4nNMkOa2e1ewOCHXok4tSY7PEqe4fp4TZXdw7SIWPypWt2VbS7u8viJpM3c8Le+X3L4VMNtJsA48u8PEYzdyYmnuirzrlXLhmtGIiJ6YCIiAIiIAiIgCImpy9nTb2S61eoA3dpr7Tt0Xl4nATxtLdmcISm+GK1ZtXcAEkgAbSTsw8ZS+kjL9vdV1/hkBZPZeuNmvyUDvAfMfLZMbOvP2tfYoPdUP8A41PxeLnvdN3XfIxIdtvFsi0ZdlrofpbH2u5eff8AQT0trdqjrTpqWdjqqo2kk8BFtbNUdadNWZ2OCqoxJPIS5sxcxVsV7Wtg1yw2neEB7q+PNvLdv111ubJ+MxkMLDV7t8kZeZOaK2FH2sDXfA1G/ZF/CPqcT0kkROgkktEUm22Vs3Ob1bERE9NYiIgCIiAIiIAmizpzQo36YVBq1FHsVQNo8D8y+H7TexPGk1ozOuyVclKD0aOe84M2q9jU1K6bD8LjajdDz8DtmqnSV7Y066GnWRXRt6sMR/78ZWmcuiZlxqWDay7+xc+0P6XOw9Gw6mQ50NbxLRhM3hZ2buy+/o/sV0jlSCpII2gg4EHmDwMmOQtKVzQwWvhcIPmOq/6xv/MD1kRurR6TmnVRkcb1YFSPIzymlSceR1baar46TWq/epd2SdJlnXwDVDRblVGqP1jFfUiSehcrUGtTdWXmpDD1E5qnpb3LUzrU3dDzQlT6ib44h9Uci3JK3vXLT37/AGOlYlBW2fF9T+G7rH+rVqf7wZnLpOvx/OQ9adP7ATZ6xEgyyS9cpL5/Yu+JSDaTr8/zkHSnT+4Mw7nPu+qfFd1R/Tq0/wDaBHrEQskvfOS+f2L4q1lQFnZVUbyxAHqZG8q6R7KhiO27Vh3aQ1/7vh+spO5vHqnGrUdzzdmc/Uzxmt4h9ETaskgt7Ja+7b7k4y5pXuK2K2yignP439SMF8hj4yFVqzOxd2ZmO0sxLE9Sdpn4n7oUGdgiKzMdgVQWJ6AbTNEpOXM7FOHqoWkFp+95+JsMiZBrXlTsrdCx7x3Ko5s3AfU+MmGbWiipUwqXrGkm/s1wLnqdyfU9JZ+Tcl0ramKVCmqIOA/cneT4mbYUN7vY5mLzaurs1dqXyX3NLmjmTSsF1v8AqVyPaqEf2oO6v1P7SSIk1JJaIq1ts7ZOc3q2IiJ6axERAEREAREQBERAEREAREQDCypkWjdLqXFJKg4aw2jo29fIyC5Y0PIcWtK5T8FX2h5MNo8wZY8TCUIy5olUYu6j2JafT4FD5SzBvaGOtbs6/NS94PQe0PMTQVaZU6rgqeTAqfQzpeeNxaJUGFREccmAYfWaHh10Z1q88mv/AEhr7tvuc2RL9uMyLKp8VnQ/Kup/twmI2jWwP/bYdKlYf5zD1eRLWd09Yv5fco2JeS6NbAf9sT1qVj/nMq3zGsU+Gzon+oa/+4mPV5B53R0i/l9yhEUscFBJ5DafQTe5OzGva+GpbOo+ap7of3YE+QMvS2sadIYUqdNByRVX9hPeZrDrqyLZnkn7ENPe9fsVpkjQ8NjXdfH8FLZ6uw/YCTrJGb9C0XVt6KJzI2serHafWbGJvjXGPJHJvxl1/ty27ugiImZEEREAREQBERAEREAREQBERAEREAREQBERAEREAREQBERAEREAREQBERAEREAREQBERAEREA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015972"/>
              </p:ext>
            </p:extLst>
          </p:nvPr>
        </p:nvGraphicFramePr>
        <p:xfrm>
          <a:off x="421472" y="2155018"/>
          <a:ext cx="8229600" cy="159516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15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5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8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738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ФАКТОРЫ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7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cap="all" dirty="0">
                          <a:effectLst/>
                        </a:rPr>
                        <a:t>СОЦИАЛЬНО-ЭКОНОМИЧЕСКИЙ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cap="all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Санитарные нормы</a:t>
                      </a:r>
                      <a:br>
                        <a:rPr lang="ru-RU" sz="1000" dirty="0">
                          <a:effectLst/>
                        </a:rPr>
                      </a:br>
                      <a:r>
                        <a:rPr lang="ru-RU" sz="1000" dirty="0">
                          <a:effectLst/>
                        </a:rPr>
                        <a:t>Режим труда</a:t>
                      </a:r>
                      <a:br>
                        <a:rPr lang="ru-RU" sz="1000" dirty="0">
                          <a:effectLst/>
                        </a:rPr>
                      </a:br>
                      <a:r>
                        <a:rPr lang="ru-RU" sz="1000" dirty="0">
                          <a:effectLst/>
                        </a:rPr>
                        <a:t>Системы льгот и компенсации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cap="all" dirty="0">
                          <a:effectLst/>
                        </a:rPr>
                        <a:t>ТЕХНИКО-ОРГАНИЗАЦИОННЫЙ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cap="all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Техника, инструменты, сырье, материалы, технология, организация производства, труда, управления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cap="all" dirty="0">
                          <a:effectLst/>
                        </a:rPr>
                        <a:t>ЕСТЕСТВЕННО-ПРИРОДНЫЙ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cap="all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Природные </a:t>
                      </a:r>
                      <a:br>
                        <a:rPr lang="ru-RU" sz="1000" dirty="0">
                          <a:effectLst/>
                        </a:rPr>
                      </a:br>
                      <a:r>
                        <a:rPr lang="ru-RU" sz="1000" dirty="0">
                          <a:effectLst/>
                        </a:rPr>
                        <a:t>Климатические 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35983" y="1354950"/>
            <a:ext cx="8074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УСЛОВИЯ ТРУДА ФОРМИРУЮТСЯ ПОД ВЛИЯНИЕМ МНОЖЕСТВА РАЗНООБРАЗНЫХ ПО СОСТАВУ И АКТИВНОСТИ ФАКТОРОВ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283130" y="462490"/>
            <a:ext cx="5146767" cy="457200"/>
          </a:xfrm>
        </p:spPr>
        <p:txBody>
          <a:bodyPr/>
          <a:lstStyle/>
          <a:p>
            <a:r>
              <a:rPr lang="ru-RU" sz="2000" dirty="0">
                <a:solidFill>
                  <a:schemeClr val="bg1"/>
                </a:solidFill>
              </a:rPr>
              <a:t>УСЛОВИЯ ТРУДА</a:t>
            </a:r>
          </a:p>
        </p:txBody>
      </p:sp>
      <p:sp>
        <p:nvSpPr>
          <p:cNvPr id="13" name="Номер слайда 1"/>
          <p:cNvSpPr txBox="1">
            <a:spLocks/>
          </p:cNvSpPr>
          <p:nvPr/>
        </p:nvSpPr>
        <p:spPr bwMode="auto">
          <a:xfrm>
            <a:off x="6653817" y="435279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algn="r"/>
            <a:fld id="{59004559-CCD2-4957-BC49-9F2E1C32210F}" type="slidenum">
              <a:rPr kumimoji="0" lang="en-US" sz="2000">
                <a:solidFill>
                  <a:srgbClr val="26BC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4</a:t>
            </a:fld>
            <a:endParaRPr kumimoji="0" lang="en-US" sz="2000" dirty="0">
              <a:solidFill>
                <a:srgbClr val="26BC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738059" y="423654"/>
            <a:ext cx="12357" cy="5807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092200" y="5334001"/>
            <a:ext cx="6794500" cy="1142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image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38968" y="5266766"/>
            <a:ext cx="7472423" cy="1419461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Объект 2"/>
          <p:cNvSpPr>
            <a:spLocks noGrp="1"/>
          </p:cNvSpPr>
          <p:nvPr>
            <p:ph idx="1"/>
          </p:nvPr>
        </p:nvSpPr>
        <p:spPr>
          <a:xfrm>
            <a:off x="1190625" y="5334001"/>
            <a:ext cx="6886576" cy="1352226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>
                <a:solidFill>
                  <a:schemeClr val="accent3"/>
                </a:solidFill>
              </a:rPr>
              <a:t>Условия труда </a:t>
            </a:r>
            <a:r>
              <a:rPr lang="ru-RU" sz="1600" dirty="0"/>
              <a:t>- это совокупность взаимосвязанных психофизиологических, санитарно-гигиенических и эстетических факторов производственной среды, оказывающих влияние на здоровье и работоспособность персонала в процессе труда</a:t>
            </a:r>
          </a:p>
        </p:txBody>
      </p:sp>
    </p:spTree>
    <p:extLst>
      <p:ext uri="{BB962C8B-B14F-4D97-AF65-F5344CB8AC3E}">
        <p14:creationId xmlns:p14="http://schemas.microsoft.com/office/powerpoint/2010/main" val="3412907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Изображение 18" descr="red-factor-canary-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pic>
        <p:nvPicPr>
          <p:cNvPr id="16" name="Изображение 15" descr="Снимок экрана 2016-08-24 в 11.07.46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7"/>
          <a:stretch/>
        </p:blipFill>
        <p:spPr>
          <a:xfrm>
            <a:off x="205099" y="232129"/>
            <a:ext cx="8753551" cy="975992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2738059" y="423654"/>
            <a:ext cx="12357" cy="5807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Номер слайда 1"/>
          <p:cNvSpPr txBox="1">
            <a:spLocks/>
          </p:cNvSpPr>
          <p:nvPr/>
        </p:nvSpPr>
        <p:spPr bwMode="auto">
          <a:xfrm>
            <a:off x="6653817" y="435279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algn="r"/>
            <a:fld id="{59004559-CCD2-4957-BC49-9F2E1C32210F}" type="slidenum">
              <a:rPr kumimoji="0" lang="en-US" sz="2000">
                <a:solidFill>
                  <a:srgbClr val="26BC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5</a:t>
            </a:fld>
            <a:endParaRPr kumimoji="0" lang="en-US" sz="2000" dirty="0">
              <a:solidFill>
                <a:srgbClr val="26BC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5125" y="450704"/>
            <a:ext cx="5658394" cy="719485"/>
          </a:xfrm>
        </p:spPr>
        <p:txBody>
          <a:bodyPr/>
          <a:lstStyle/>
          <a:p>
            <a:r>
              <a:rPr lang="ru-RU" sz="1800" dirty="0">
                <a:solidFill>
                  <a:schemeClr val="bg1"/>
                </a:solidFill>
              </a:rPr>
              <a:t>НЕБЛАГОПРИЯТНЫЕ ПОСЛЕДСТВИЯ ВОЗДЕЙСТВИЯ УСЛОВИЙ ТРУДА НА ЧЕЛОВЕКА</a:t>
            </a:r>
            <a:br>
              <a:rPr lang="ru-RU" sz="1800" dirty="0">
                <a:solidFill>
                  <a:schemeClr val="bg1"/>
                </a:solidFill>
              </a:rPr>
            </a:b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5292"/>
            <a:ext cx="8229600" cy="1015507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При определенных обстоятельствах воздействие условий труда на работающего человека может привести к неблагоприятным последствиям</a:t>
            </a:r>
          </a:p>
        </p:txBody>
      </p:sp>
      <p:sp>
        <p:nvSpPr>
          <p:cNvPr id="18443" name="AutoShape 2" descr="data:image/jpeg;base64,/9j/4AAQSkZJRgABAQAAAQABAAD/2wCEAAkGBhQQEBIQDxAQFBIWFxwUFRUVGBQTGhocGBQVFRgXGRgbHCYgFxkjGhQWHy8gIycpLSwsGB4xQTctQSY3LSkBCQoKDgwOGg8PGjUfHR81KSw1NSkpNSw1LDUsNTUpLC8vLCktLC8sNSwwLCwsLCwpLCwpLCosLCwsLDQsNCwsNf/AABEIAOEA4QMBIgACEQEDEQH/xAAcAAEAAgMBAQEAAAAAAAAAAAAABgcEBQgDAQL/xABAEAACAQIBCQUGBAUDBAMAAAABAgADBBEFBgcSITFBUXETQmGBkSIjMlKhwWKCkrEUQ3KiwmOy8DNEo/FTc9H/xAAaAQEAAgMBAAAAAAAAAAAAAAAABAYCAwUB/8QAMBEAAgIABAMECwEBAQAAAAAAAAECAwQFESESMUEiUWHBExQycZGhsdHh8PEjQjP/2gAMAwEAAhEDEQA/ALxiIgCIiAIiIAiIgCJ4Xl9TooXrVEpoO8xCj68ZCssaW7enittTes3zH3aepGsfSYynGPNkinDW3P8Azjr+95PJ8Jw3yk8paTr2tiFqJRXlTUY/qbE+mEjl5lKrWONatVqH8bM37maHiF0R1q8ktftyS+f2OgLjOC2p/wDUurdf6qiD6YzCfPixG+8oeTY/tKDAiYesPuJayOvrNl+JnzYn/vKHm2H7zMoZx21T4Lq3bwFRCfTGc7wY9YfcHkdfSTOmFYHaDiJ9nNtrf1KRxpValM80Zk/YyRZN0lXtHAGqKq8qqhv7hg31maxC6oiWZJYvYkn79vuXhEr/ACRpeovgt1SekfmX3i9SNjD0Mm2T8p0rhNehVSovNSDh4HkfAzdGcZcmcq7C3Uf+kdP3vMqIiZkYREQBERAEREAREQBERAEREARE1OcWc1GxpdpWbafgQfE55AcuZOwTxtLdmcISnJRitWzZ166opd2VVAxLMQABzJO6V3nLpZVcadgoc7u1cHV/Ku9upwHgZCs588K9+/vDq0gcVpKTqjkT8zeJ8sJopEne3tEs2EyiMO1du+7p+foZWUcq1bl+0r1XqNzY44eAG5R4DCYsSUZC0dXd1gxTsaZ79XFSeifEfPAeMjpOT2OxOyuiOsmooi8AbcOPKXHkrRPa0sDXNSu3idRf0rt9SZKrHI9GgMKFGlT/AKFVfqBiZvjh5Pmcm3Oqo7QTl8v34FB22blzU207W4YcxTfD1wwmcmYV8d1pU8zTX92l9RNnq67yFLPLekV8/wAFCvmDfjfaVPI0z+zTCuM2bqnte0uAOfZuR6gYToeI9XXeI55b1ivn+TmdhgcDsPI7D6T5Oj73JlKsMK1GnUH41Vv3Ei2VdFVpVxNLXoN+A6y/pbH6ETW8O1yJlWdVS2nFx+ZTMyLHKFSg4qUaj03HeUkHoeY8DJLlzRndW2LIor0xxp46w6odvpjImRhsO+aHFxe5167ar46wakiy82tLW6nfr4dsg/3oP3X0lj2l2lVFqUnV0baGUgg+c5sm3zdzpr2L61BvZPx022o3UcD4jbN8L2tpHJxeUQn2qdn3dPx9DoKJo82M7aN+mtSOrUA9uk3xL4/iXxH03TeSYmmtUVeyuVcnGa0aERE9MBERAEREAREQBETU5zZxU7Gg1aptO5E4s3ADw4k8BPG9FqzOEJTkoxWrZjZ3Z3U8n0sWwaq3/Tp47/xHko5+UpDKuVal1VatXcs7egHBVHBRyjKuVal1WavWbWdvQDgoHADlMSQLLHN+Bc8DgY4aPfJ835ITcZuZqV759WiuCD4qjbEXz4nwG3pNPJ/o7z9Fvq2l0QKOPu6m7UJOOq34STv4dN2MEm9JG/FzthU5VLV/vxJrm1mDb2WDava1h/McA4f0LuT9/GSWAYnRSSWiKNbbO2XFN6sRET01iIiAIiIAiIgCaDOPMm3vgTUTUq8KqYBvzcHHX6TfxPGk9mbK7J1y4oPRlCZz5mV7Bsag16ROC1Vx1TyB+RvA+RM0M6Vr0FqKUdVZWGBVgCCORB3ypc+dHRtta4tAWob2Te1PxHFk+o+oh2U8O8Sz4HNVa1XbtLv6P7EMsL+pQqLVouUdTiGH7eIPEHfLqzLz1S/p6rYJcKPbTgR86c18OH1NGz3sb56FRatFirocVYf82jgRxmuuxwfgTcbgoYqHdJcmdJRNFmhnSl/QDjBai+zVTkeY/Cd48xwm9nQTTWqKVZXKuThJaNCIiemAiIgCIiAedeuqKzuQqqCzE7gAMST5Sh88M52v7g1NopL7NJTwXHeR8zbz5DhJrpZzl1VWxpna2D1cPlx9lPMjE+AHOVbId89XwotOUYTgj6aXN8vd+foJJM2sxK99Sq1kIRVGCa38xhvUHgPxc8Bzww81M3WvrlaK4hB7VRvlUb/M7h4nwl92dmlGmtKkoVEAVVHACY1VcW75G7MsweH0hX7T+X9OcLi3am7U6ilXU4Mp2EEcDPOXZnzmMt8na0sFuVGw7g4Hcb7Hh0lL3Fu1N2p1FKupwZTsII4GYWVuDJeDxkMVDVbNc0T3R9pA7HVtLtvdbqdQ9zkrH5OR7vTdbAM5mlg6PtIHY6tpdt7rdTqHuclY/JyPd6bt1VunZkcvMst4tbalv1Xmi2IgGJLKyIiIAiIgCIiAIiIAnwifYgFRaRMxf4Ym6tl9wT7aD+WTxH4CfQ+B2QOdLVqIdWRwGVgQQdoIIwII5Sis9s1jYXBUYmi+LUmPLipPNccOhB4yFdXw9pFryrHu1eisfaXLxMPNnOB7G4WumJG51+ZTvHXiDzAl+2N6lemlWk2sjgMp8D9/Cc2yx9E2cuq7WNQ+y2L0ceB3unmPaHRucUT0fCxm+E9JD00ecefivwWlERJpVBERAE8L+8WjSerUOCIpdugGPrPeQPS3ljs7VLdT7VZsW/oTAn1Yp6GYzlwxbJGGpd1sa+/9ZVuVcpNc16lep8TsWPhyXoBgPKYkSUaOshfxV6hYY06XvX5Eg+wvm2B6KZzUnJ6F5snGityfKKLMzBza/grVdYYVqmD1OY2eyn5QfUmSWInTSSWiKFbbK2bnLmxIlnzmMt8na0sFuVGw7g4Hcb7Hh0ktieSipLRntN06ZqcHo0c1XFu1N2p1FKupwZTsII4GecuzPnMZb5O1pYLcqNh3BwO432PDpKXuLdqbtTqKVdTgynYQRwMgWVuDLrg8ZDFQ1WzXNE90faQex1bS7b3W6nUPc5Kx+Tke703WwDOZpYOj7SD2OraXbe63U6h7nJWPycj3em7bVbp2ZHLzLLeLW2pb9V5otiIBiTCsiIiAIiIAiIgCIiAJpM8M3RfWr0tnaD26R5OBs8jtB6zdxPGtVozOucq5KceaOaHQqSrAgg4EHeCNhB8Z+7S6alUSrTODowZTyIOIku0pZC7C77ZRglca35xgH9cVbzMhk5slwvQvtNsb6lNcn+s6MyLlRbq3pXCbnUNhyO5l8iCPKZsrjQ9ljFK1ox+E9qnRtjDybA/mljzoQlxRTKTi6PQXSh3fToIiJmRRKS0nZS7bKDqD7NJVpjrhrt9Ww8pdhOE5wyleGtWq1Tvd2f8AUxP3kbEPZI7uSV62yn3L6/wxpceifJXZWRrEe1Wcn8qYov11z5ynAOW/hOjcj2IoW9GiP5aKnooBPrNeHjrLUnZ1bw1KC/6f0/UZkREmlUEREASJZ85jLfJ2tLBblRsO4OB3G+x4dJLYmMoqS0ZtpunTNTg9Gjmq4t2pu1OopV1ODKdhBHAzzl2Z85jLfJ2tLBblRsO4OB3G+x4dJS9xbtTdqdRSrqcGU7CCOBkCytwZdcHjIYqGq2a5onuj7SD2OraXbe63U6h7nJWPycj3em62AZzNLB0faQex1bS7b3W6nUPc5Kx+Tke703bqrdOzI5eZZbxa21LfqvNFsRAMSWVkREQBERAEREAREQCKaTMk9vYVGA9qiRVHQbH/ALST5CUjOlbmgKiNTYYqylT0IwP0M5uubc03em29GKHqpKn9pDxC3TLTklutcq303+P8N7mDlLsMoUGx9l27Juj+yP7tU+Uvic0U6pUhl3qQw6g4j6idI2lwKlNKg3OoYdGAP3mWHezRGzyvScLO/b4f09oiJKK+a/OC47O0uH+Wk7eiMROdgJfmfD4ZOuz/AKTD12feUHIeI5otORr/ADm/E2Oblt2l5bUzuasgPTXBP0BnREoXMJMcpWo/GT6U3P2l9TPD8mRM8l/rFeHn+BERJJwRERAEREASJZ85jLfJ2tLBblRsO4OB3G+x4dJLYmMoqS0ZtpunTNTg9Gjmq4t2pu1OopV1ODKdhBHAzzl2Z85jLfJ2tLBblRsO4OB3G+x4dJS9xbtTdqdRSrqcGU7CCOBkCytwZdcHjIYqGq2a5onuj7SB2OraXbe63U6h7nJWPycj3em62AZzNLB0faQOx1bS7b3W6nUPc5Kx+Tke703bqrdOzI5eZZbxa21LfqvNFsRAMSWVkREQBERAEREASgs+Lbs8o3S/6mt+tQ/+Uv2UhpOXDKdbxWmf/Go+0j4j2Tt5JLS+S8PNEVl+5kXHaZOtW/0lX9Psf4ygpeWjVscmW/hrj0rPNWH9o6Gdr/GL8fJkniIk0qhos+Vxydd//UT6YH7Sg50RnHQ7SzuU+ajUA/Q2E53xkPEc0WnI3/nJeJIMwXwylan8ZHrTcfeXzOeM2bjs722c7hWTHoXAP0JnQ8zw/JkTPI/6xfh5/kRESScEREQBERAEREASJZ85jLfJ2tLBblRsO4OB3G+x4dJLYmMoqS0ZtpunTNTg9Gjmq4t2pu1OopV1ODKdhBHAzzl2Z85jLfJ2tLBblRsO4OB3G+x4dJS9xbtTdqdRSrqcGU7CCOBkCytwZdcHjIYqGq2a5onuj7SD2OraXbe63U6h7nJWPycj3em62AZzNLB0f6Qex1bS7b3W6nUPc5Kx+Tke703bqrdOzI5eZZbxa21LfqvNFsRAMSWVkREQBERAEpDSe2OU6vgtMf8AjB+8u+UJn3c9plG6bk+p+hVT/GR8R7J28kWt7fh5o0MvLRquGTLfx1z61qko2X5mNb6mTrUc6Yb9eL/5TVh/aOhnb/wivHyZvYiJNKofGXEEHcdk5uv7U0qtSkd6OyH8rFftOkpR+krJvY5RqkDBaoFUeY1W/uVvWRsQtkzvZJZpZKHetfh/SLqxBxG8bR14To7Jl6K1ClWG6oiv+pQfvOcJc2irKva2PZE+1RYp+U+2p+pH5Zrw70ehMzqriqjNf8v6kziIk0qoiIgCIiAIiIAiIgCRLPnMZb5O1pYLcqNh3BwO432PDpJbExlFSWjNtN06ZqcHo0c1XFu1N2p1FKupwZTsII4GecuzPnMZb5O1pYLcqNh3BwO432PDpKXuLdqbtTqKVdTgynYQRwMgWVuDLrg8ZDFQ1WzXNE90faQOx1bS7b3W6nUPc5Kx+Tke703WwDOZpYOj7SD2OraXbe63U6h7nJWPycj3em7dVbp2ZHLzLLeLW2pb9V5otiIBiSysiIiAfitVCKzscAoLE+AGJnN95dGrUeq292Zz+Zi33l2aR8q9hk+rgcGq+5X83xf2BpRsh4h7pFoySrSErH12+H9PqoWIUbzsHU7BOkbG2FKlTpjciqg/KoH2lF5jZO7fKFumGxW7RulP2/3AHnL7mWHWzZozyzWUId2r+P8ABERJRXhK/wBL2R9e3pXKjbSbVb+l8AD5MF/VLAmLlPJ63FGpQqfC6lT4YjePEb/KYTjxRaJOFu9BdGzu/Wc4SW6M8ufw16qMcKdYdmfBscUPriv5pGsoWLUKtSjUGDoxVvI7x4Hf5zwBw2jYZzotxepeLa431OD5SR0xE0GZOcYvrRHJHar7FUfiA+Low2+ZHCb+dNPVaooVlcq5uEuaERE9NYiIgCIiAIiIAiIgCRLPnMZb5O1pYLcqNh3BwO432PDpJbExlFSWjNtN06ZqcHo0c1XFu1N2p1FKupwZTsII4GecuzPnMZb5O1pYLcqNh3BwO432PDpKXuLdqbtTqKVdTgynYQRwMgWVuDLrg8ZDFQ1WzXNE90f6Qex1bS7b3W6nUPc5Kx+Tke703WwDOZpYOj7SD2OraXbe63U6h7nJWPycj3em7dVbp2ZHLzLLeLW2pb9V5otiIBmpzpy8tla1K7YFh7NNfmc/COnE+AMlN6LUrkIOclGPNlaaV8udtdLbocUoDb/W2BPoNUdcZB5+61YuzO5JZiWYneSTiT6mKFBnZUQEsxCqBxJOAHqZzZS4nqX3D0qipQXT9ZZeh7JGytdsN/uU8sGc+uoPIyy5rs38kC0tqVuvcXAnmx2sfNiTNjOhXHhikUrGX+nulPp09wiImZEEREArLS1m18N9THJK2Hoj/wCJ/LKznSd3aLVpvSqKGRwVYHiCMDKDzpzdexuGotiV+Km3zKdx6jcfESFfDR8SLXlGL44ehlzXL3fj6HvmZnObC5FQ4mk3s1VHFcfiA+Zd48xxl70K61FV0YMrAMpG0EEYgic1Sd6Os+f4Yi1uW9wx9hj/ACyTuP4CfQ7eJwU2cPZYzXAu1elrXaXPxX4LeifAZ9k0qgiIgCIiAIiIAiIgCIiAJEs+cxlvk7Wlgtyo2HcHA7jfY8OklsTGUVJaM203TpmpwejRzVcW7U3anUUq6nBlOwgjgZ5y7M+cxlvk7Wlgtyo2HcHA7jfY8Okpe4t2pu1OopV1ODKdhBHAyBZW4MuuDxkMVDVbNc0T3R/pB7HVtbtvdbqdQ9zkrH5OR7vTdpc/c6/464wQnsKeK0/xHvOeuGzwA5mRiJ47JOPCexwVULnclv8Au4lgaKM2u0qm8qD2Kfs08eLkbW/KD6t4SH5ByI95XShS3tvbgqj4mPgPqcBxl/5LyaltRShSGCINUfcnmScSfEzZRDV6voQc2xfoq/RR9qXyX5MqIiTipCIiAIiIAmjztzYS/oGm2C1F9qk/yt4/hO4j/wDJvInjSa0ZnXZKuSnF6NHN1/YPQqPRrKVdDgwP/NoI2g8RMeXlnrmWl/T1lwS4Uew/Aj5G/D48PoaUvrF6FRqVZCjqcGU/82jx4zn2VuD8C64LGwxUO6S5omuYukQ22rbXZLUNyPvNPwPNPqOm62qNZXUOjBlIxDAggg7iCN4nNMkOa2e1ewOCHXok4tSY7PEqe4fp4TZXdw7SIWPypWt2VbS7u8viJpM3c8Le+X3L4VMNtJsA48u8PEYzdyYmnuirzrlXLhmtGIiJ6YCIiAIiIAiIgCImpy9nTb2S61eoA3dpr7Tt0Xl4nATxtLdmcISm+GK1ZtXcAEkgAbSTsw8ZS+kjL9vdV1/hkBZPZeuNmvyUDvAfMfLZMbOvP2tfYoPdUP8A41PxeLnvdN3XfIxIdtvFsi0ZdlrofpbH2u5eff8AQT0trdqjrTpqWdjqqo2kk8BFtbNUdadNWZ2OCqoxJPIS5sxcxVsV7Wtg1yw2neEB7q+PNvLdv111ubJ+MxkMLDV7t8kZeZOaK2FH2sDXfA1G/ZF/CPqcT0kkROgkktEUm22Vs3Ob1bERE9NYiIgCIiAIiIAmizpzQo36YVBq1FHsVQNo8D8y+H7TexPGk1ozOuyVclKD0aOe84M2q9jU1K6bD8LjajdDz8DtmqnSV7Y066GnWRXRt6sMR/78ZWmcuiZlxqWDay7+xc+0P6XOw9Gw6mQ50NbxLRhM3hZ2buy+/o/sV0jlSCpII2gg4EHmDwMmOQtKVzQwWvhcIPmOq/6xv/MD1kRurR6TmnVRkcb1YFSPIzymlSceR1baar46TWq/epd2SdJlnXwDVDRblVGqP1jFfUiSehcrUGtTdWXmpDD1E5qnpb3LUzrU3dDzQlT6ib44h9Uci3JK3vXLT37/AGOlYlBW2fF9T+G7rH+rVqf7wZnLpOvx/OQ9adP7ATZ6xEgyyS9cpL5/Yu+JSDaTr8/zkHSnT+4Mw7nPu+qfFd1R/Tq0/wDaBHrEQskvfOS+f2L4q1lQFnZVUbyxAHqZG8q6R7KhiO27Vh3aQ1/7vh+spO5vHqnGrUdzzdmc/Uzxmt4h9ETaskgt7Ja+7b7k4y5pXuK2K2yignP439SMF8hj4yFVqzOxd2ZmO0sxLE9Sdpn4n7oUGdgiKzMdgVQWJ6AbTNEpOXM7FOHqoWkFp+95+JsMiZBrXlTsrdCx7x3Ko5s3AfU+MmGbWiipUwqXrGkm/s1wLnqdyfU9JZ+Tcl0ramKVCmqIOA/cneT4mbYUN7vY5mLzaurs1dqXyX3NLmjmTSsF1v8AqVyPaqEf2oO6v1P7SSIk1JJaIq1ts7ZOc3q2IiJ6axERAEREAREQBERAEREAREQDCypkWjdLqXFJKg4aw2jo29fIyC5Y0PIcWtK5T8FX2h5MNo8wZY8TCUIy5olUYu6j2JafT4FD5SzBvaGOtbs6/NS94PQe0PMTQVaZU6rgqeTAqfQzpeeNxaJUGFREccmAYfWaHh10Z1q88mv/AEhr7tvuc2RL9uMyLKp8VnQ/Kup/twmI2jWwP/bYdKlYf5zD1eRLWd09Yv5fco2JeS6NbAf9sT1qVj/nMq3zGsU+Gzon+oa/+4mPV5B53R0i/l9yhEUscFBJ5DafQTe5OzGva+GpbOo+ap7of3YE+QMvS2sadIYUqdNByRVX9hPeZrDrqyLZnkn7ENPe9fsVpkjQ8NjXdfH8FLZ6uw/YCTrJGb9C0XVt6KJzI2serHafWbGJvjXGPJHJvxl1/ty27ugiImZEEREAREQBERAEREAREQBERAEREAREQBERAEREAREQBERAEREAREQBERAEREAREQBERAEREA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8444" name="AutoShape 4" descr="data:image/jpeg;base64,/9j/4AAQSkZJRgABAQAAAQABAAD/2wCEAAkGBhQQEBIQDxAQFBIWFxwUFRUVGBQTGhocGBQVFRgXGRgbHCYgFxkjGhQWHy8gIycpLSwsGB4xQTctQSY3LSkBCQoKDgwOGg8PGjUfHR81KSw1NSkpNSw1LDUsNTUpLC8vLCktLC8sNSwwLCwsLCwpLCwpLCosLCwsLDQsNCwsNf/AABEIAOEA4QMBIgACEQEDEQH/xAAcAAEAAgMBAQEAAAAAAAAAAAAABgcEBQgDAQL/xABAEAACAQIBCQUGBAUDBAMAAAABAgADBBEFBgcSITFBUXETQmGBkSIjMlKhwWKCkrEUQ3KiwmOy8DNEo/FTc9H/xAAaAQEAAgMBAAAAAAAAAAAAAAAABAYCAwUB/8QAMBEAAgIABAMECwEBAQAAAAAAAAECAwQFESESMUEiUWHBExQycZGhsdHh8PEjQjP/2gAMAwEAAhEDEQA/ALxiIgCIiAIiIAiIgCJ4Xl9TooXrVEpoO8xCj68ZCssaW7enittTes3zH3aepGsfSYynGPNkinDW3P8Azjr+95PJ8Jw3yk8paTr2tiFqJRXlTUY/qbE+mEjl5lKrWONatVqH8bM37maHiF0R1q8ktftyS+f2OgLjOC2p/wDUurdf6qiD6YzCfPixG+8oeTY/tKDAiYesPuJayOvrNl+JnzYn/vKHm2H7zMoZx21T4Lq3bwFRCfTGc7wY9YfcHkdfSTOmFYHaDiJ9nNtrf1KRxpValM80Zk/YyRZN0lXtHAGqKq8qqhv7hg31maxC6oiWZJYvYkn79vuXhEr/ACRpeovgt1SekfmX3i9SNjD0Mm2T8p0rhNehVSovNSDh4HkfAzdGcZcmcq7C3Uf+kdP3vMqIiZkYREQBERAEREAREQBERAEREARE1OcWc1GxpdpWbafgQfE55AcuZOwTxtLdmcISnJRitWzZ166opd2VVAxLMQABzJO6V3nLpZVcadgoc7u1cHV/Ku9upwHgZCs588K9+/vDq0gcVpKTqjkT8zeJ8sJopEne3tEs2EyiMO1du+7p+foZWUcq1bl+0r1XqNzY44eAG5R4DCYsSUZC0dXd1gxTsaZ79XFSeifEfPAeMjpOT2OxOyuiOsmooi8AbcOPKXHkrRPa0sDXNSu3idRf0rt9SZKrHI9GgMKFGlT/AKFVfqBiZvjh5Pmcm3Oqo7QTl8v34FB22blzU207W4YcxTfD1wwmcmYV8d1pU8zTX92l9RNnq67yFLPLekV8/wAFCvmDfjfaVPI0z+zTCuM2bqnte0uAOfZuR6gYToeI9XXeI55b1ivn+TmdhgcDsPI7D6T5Oj73JlKsMK1GnUH41Vv3Ei2VdFVpVxNLXoN+A6y/pbH6ETW8O1yJlWdVS2nFx+ZTMyLHKFSg4qUaj03HeUkHoeY8DJLlzRndW2LIor0xxp46w6odvpjImRhsO+aHFxe5167ar46wakiy82tLW6nfr4dsg/3oP3X0lj2l2lVFqUnV0baGUgg+c5sm3zdzpr2L61BvZPx022o3UcD4jbN8L2tpHJxeUQn2qdn3dPx9DoKJo82M7aN+mtSOrUA9uk3xL4/iXxH03TeSYmmtUVeyuVcnGa0aERE9MBERAEREAREQBETU5zZxU7Gg1aptO5E4s3ADw4k8BPG9FqzOEJTkoxWrZjZ3Z3U8n0sWwaq3/Tp47/xHko5+UpDKuVal1VatXcs7egHBVHBRyjKuVal1WavWbWdvQDgoHADlMSQLLHN+Bc8DgY4aPfJ835ITcZuZqV759WiuCD4qjbEXz4nwG3pNPJ/o7z9Fvq2l0QKOPu6m7UJOOq34STv4dN2MEm9JG/FzthU5VLV/vxJrm1mDb2WDava1h/McA4f0LuT9/GSWAYnRSSWiKNbbO2XFN6sRET01iIiAIiIAiIgCaDOPMm3vgTUTUq8KqYBvzcHHX6TfxPGk9mbK7J1y4oPRlCZz5mV7Bsag16ROC1Vx1TyB+RvA+RM0M6Vr0FqKUdVZWGBVgCCORB3ypc+dHRtta4tAWob2Te1PxHFk+o+oh2U8O8Sz4HNVa1XbtLv6P7EMsL+pQqLVouUdTiGH7eIPEHfLqzLz1S/p6rYJcKPbTgR86c18OH1NGz3sb56FRatFirocVYf82jgRxmuuxwfgTcbgoYqHdJcmdJRNFmhnSl/QDjBai+zVTkeY/Cd48xwm9nQTTWqKVZXKuThJaNCIiemAiIgCIiAedeuqKzuQqqCzE7gAMST5Sh88M52v7g1NopL7NJTwXHeR8zbz5DhJrpZzl1VWxpna2D1cPlx9lPMjE+AHOVbId89XwotOUYTgj6aXN8vd+foJJM2sxK99Sq1kIRVGCa38xhvUHgPxc8Bzww81M3WvrlaK4hB7VRvlUb/M7h4nwl92dmlGmtKkoVEAVVHACY1VcW75G7MsweH0hX7T+X9OcLi3am7U6ilXU4Mp2EEcDPOXZnzmMt8na0sFuVGw7g4Hcb7Hh0lL3Fu1N2p1FKupwZTsII4GYWVuDJeDxkMVDVbNc0T3R9pA7HVtLtvdbqdQ9zkrH5OR7vTdbAM5mlg6PtIHY6tpdt7rdTqHuclY/JyPd6bt1VunZkcvMst4tbalv1Xmi2IgGJLKyIiIAiIgCIiAIiIAnwifYgFRaRMxf4Ym6tl9wT7aD+WTxH4CfQ+B2QOdLVqIdWRwGVgQQdoIIwII5Sis9s1jYXBUYmi+LUmPLipPNccOhB4yFdXw9pFryrHu1eisfaXLxMPNnOB7G4WumJG51+ZTvHXiDzAl+2N6lemlWk2sjgMp8D9/Cc2yx9E2cuq7WNQ+y2L0ceB3unmPaHRucUT0fCxm+E9JD00ecefivwWlERJpVBERAE8L+8WjSerUOCIpdugGPrPeQPS3ljs7VLdT7VZsW/oTAn1Yp6GYzlwxbJGGpd1sa+/9ZVuVcpNc16lep8TsWPhyXoBgPKYkSUaOshfxV6hYY06XvX5Eg+wvm2B6KZzUnJ6F5snGityfKKLMzBza/grVdYYVqmD1OY2eyn5QfUmSWInTSSWiKFbbK2bnLmxIlnzmMt8na0sFuVGw7g4Hcb7Hh0ktieSipLRntN06ZqcHo0c1XFu1N2p1FKupwZTsII4GecuzPnMZb5O1pYLcqNh3BwO432PDpKXuLdqbtTqKVdTgynYQRwMgWVuDLrg8ZDFQ1WzXNE90faQex1bS7b3W6nUPc5Kx+Tke703WwDOZpYOj7SD2OraXbe63U6h7nJWPycj3em7bVbp2ZHLzLLeLW2pb9V5otiIBiTCsiIiAIiIAiIgCIiAJpM8M3RfWr0tnaD26R5OBs8jtB6zdxPGtVozOucq5KceaOaHQqSrAgg4EHeCNhB8Z+7S6alUSrTODowZTyIOIku0pZC7C77ZRglca35xgH9cVbzMhk5slwvQvtNsb6lNcn+s6MyLlRbq3pXCbnUNhyO5l8iCPKZsrjQ9ljFK1ox+E9qnRtjDybA/mljzoQlxRTKTi6PQXSh3fToIiJmRRKS0nZS7bKDqD7NJVpjrhrt9Ww8pdhOE5wyleGtWq1Tvd2f8AUxP3kbEPZI7uSV62yn3L6/wxpceifJXZWRrEe1Wcn8qYov11z5ynAOW/hOjcj2IoW9GiP5aKnooBPrNeHjrLUnZ1bw1KC/6f0/UZkREmlUEREASJZ85jLfJ2tLBblRsO4OB3G+x4dJLYmMoqS0ZtpunTNTg9Gjmq4t2pu1OopV1ODKdhBHAzzl2Z85jLfJ2tLBblRsO4OB3G+x4dJS9xbtTdqdRSrqcGU7CCOBkCytwZdcHjIYqGq2a5onuj7SD2OraXbe63U6h7nJWPycj3em62AZzNLB0faQex1bS7b3W6nUPc5Kx+Tke703bqrdOzI5eZZbxa21LfqvNFsRAMSWVkREQBERAEREAREQCKaTMk9vYVGA9qiRVHQbH/ALST5CUjOlbmgKiNTYYqylT0IwP0M5uubc03em29GKHqpKn9pDxC3TLTklutcq303+P8N7mDlLsMoUGx9l27Juj+yP7tU+Uvic0U6pUhl3qQw6g4j6idI2lwKlNKg3OoYdGAP3mWHezRGzyvScLO/b4f09oiJKK+a/OC47O0uH+Wk7eiMROdgJfmfD4ZOuz/AKTD12feUHIeI5otORr/ADm/E2Oblt2l5bUzuasgPTXBP0BnREoXMJMcpWo/GT6U3P2l9TPD8mRM8l/rFeHn+BERJJwRERAEREASJZ85jLfJ2tLBblRsO4OB3G+x4dJLYmMoqS0ZtpunTNTg9Gjmq4t2pu1OopV1ODKdhBHAzzl2Z85jLfJ2tLBblRsO4OB3G+x4dJS9xbtTdqdRSrqcGU7CCOBkCytwZdcHjIYqGq2a5onuj7SB2OraXbe63U6h7nJWPycj3em62AZzNLB0faQOx1bS7b3W6nUPc5Kx+Tke703bqrdOzI5eZZbxa21LfqvNFsRAMSWVkREQBERAEREASgs+Lbs8o3S/6mt+tQ/+Uv2UhpOXDKdbxWmf/Go+0j4j2Tt5JLS+S8PNEVl+5kXHaZOtW/0lX9Psf4ygpeWjVscmW/hrj0rPNWH9o6Gdr/GL8fJkniIk0qhos+Vxydd//UT6YH7Sg50RnHQ7SzuU+ajUA/Q2E53xkPEc0WnI3/nJeJIMwXwylan8ZHrTcfeXzOeM2bjs722c7hWTHoXAP0JnQ8zw/JkTPI/6xfh5/kRESScEREQBERAEREASJZ85jLfJ2tLBblRsO4OB3G+x4dJLYmMoqS0ZtpunTNTg9Gjmq4t2pu1OopV1ODKdhBHAzzl2Z85jLfJ2tLBblRsO4OB3G+x4dJS9xbtTdqdRSrqcGU7CCOBkCytwZdcHjIYqGq2a5onuj7SD2OraXbe63U6h7nJWPycj3em62AZzNLB0f6Qex1bS7b3W6nUPc5Kx+Tke703bqrdOzI5eZZbxa21LfqvNFsRAMSWVkREQBERAEpDSe2OU6vgtMf8AjB+8u+UJn3c9plG6bk+p+hVT/GR8R7J28kWt7fh5o0MvLRquGTLfx1z61qko2X5mNb6mTrUc6Yb9eL/5TVh/aOhnb/wivHyZvYiJNKofGXEEHcdk5uv7U0qtSkd6OyH8rFftOkpR+krJvY5RqkDBaoFUeY1W/uVvWRsQtkzvZJZpZKHetfh/SLqxBxG8bR14To7Jl6K1ClWG6oiv+pQfvOcJc2irKva2PZE+1RYp+U+2p+pH5Zrw70ehMzqriqjNf8v6kziIk0qoiIgCIiAIiIAiIgCRLPnMZb5O1pYLcqNh3BwO432PDpJbExlFSWjNtN06ZqcHo0c1XFu1N2p1FKupwZTsII4GecuzPnMZb5O1pYLcqNh3BwO432PDpKXuLdqbtTqKVdTgynYQRwMgWVuDLrg8ZDFQ1WzXNE90faQOx1bS7b3W6nUPc5Kx+Tke703WwDOZpYOj7SD2OraXbe63U6h7nJWPycj3em7dVbp2ZHLzLLeLW2pb9V5otiIBiSysiIiAfitVCKzscAoLE+AGJnN95dGrUeq292Zz+Zi33l2aR8q9hk+rgcGq+5X83xf2BpRsh4h7pFoySrSErH12+H9PqoWIUbzsHU7BOkbG2FKlTpjciqg/KoH2lF5jZO7fKFumGxW7RulP2/3AHnL7mWHWzZozyzWUId2r+P8ABERJRXhK/wBL2R9e3pXKjbSbVb+l8AD5MF/VLAmLlPJ63FGpQqfC6lT4YjePEb/KYTjxRaJOFu9BdGzu/Wc4SW6M8ufw16qMcKdYdmfBscUPriv5pGsoWLUKtSjUGDoxVvI7x4Hf5zwBw2jYZzotxepeLa431OD5SR0xE0GZOcYvrRHJHar7FUfiA+Low2+ZHCb+dNPVaooVlcq5uEuaERE9NYiIgCIiAIiIAiIgCRLPnMZb5O1pYLcqNh3BwO432PDpJbExlFSWjNtN06ZqcHo0c1XFu1N2p1FKupwZTsII4GecuzPnMZb5O1pYLcqNh3BwO432PDpKXuLdqbtTqKVdTgynYQRwMgWVuDLrg8ZDFQ1WzXNE90f6Qex1bS7b3W6nUPc5Kx+Tke703WwDOZpYOj7SD2OraXbe63U6h7nJWPycj3em7dVbp2ZHLzLLeLW2pb9V5otiIBmpzpy8tla1K7YFh7NNfmc/COnE+AMlN6LUrkIOclGPNlaaV8udtdLbocUoDb/W2BPoNUdcZB5+61YuzO5JZiWYneSTiT6mKFBnZUQEsxCqBxJOAHqZzZS4nqX3D0qipQXT9ZZeh7JGytdsN/uU8sGc+uoPIyy5rs38kC0tqVuvcXAnmx2sfNiTNjOhXHhikUrGX+nulPp09wiImZEEREArLS1m18N9THJK2Hoj/wCJ/LKznSd3aLVpvSqKGRwVYHiCMDKDzpzdexuGotiV+Km3zKdx6jcfESFfDR8SLXlGL44ehlzXL3fj6HvmZnObC5FQ4mk3s1VHFcfiA+Zd48xxl70K61FV0YMrAMpG0EEYgic1Sd6Os+f4Yi1uW9wx9hj/ACyTuP4CfQ7eJwU2cPZYzXAu1elrXaXPxX4LeifAZ9k0qgiIgCIiAIiIAiIgCIiAJEs+cxlvk7Wlgtyo2HcHA7jfY8OklsTGUVJaM203TpmpwejRzVcW7U3anUUq6nBlOwgjgZ5y7M+cxlvk7Wlgtyo2HcHA7jfY8Okpe4t2pu1OopV1ODKdhBHAyBZW4MuuDxkMVDVbNc0T3R/pB7HVtbtvdbqdQ9zkrH5OR7vTdpc/c6/464wQnsKeK0/xHvOeuGzwA5mRiJ47JOPCexwVULnclv8Au4lgaKM2u0qm8qD2Kfs08eLkbW/KD6t4SH5ByI95XShS3tvbgqj4mPgPqcBxl/5LyaltRShSGCINUfcnmScSfEzZRDV6voQc2xfoq/RR9qXyX5MqIiTipCIiAIiIAmjztzYS/oGm2C1F9qk/yt4/hO4j/wDJvInjSa0ZnXZKuSnF6NHN1/YPQqPRrKVdDgwP/NoI2g8RMeXlnrmWl/T1lwS4Uew/Aj5G/D48PoaUvrF6FRqVZCjqcGU/82jx4zn2VuD8C64LGwxUO6S5omuYukQ22rbXZLUNyPvNPwPNPqOm62qNZXUOjBlIxDAggg7iCN4nNMkOa2e1ewOCHXok4tSY7PEqe4fp4TZXdw7SIWPypWt2VbS7u8viJpM3c8Le+X3L4VMNtJsA48u8PEYzdyYmnuirzrlXLhmtGIiJ6YCIiAIiIAiIgCImpy9nTb2S61eoA3dpr7Tt0Xl4nATxtLdmcISm+GK1ZtXcAEkgAbSTsw8ZS+kjL9vdV1/hkBZPZeuNmvyUDvAfMfLZMbOvP2tfYoPdUP8A41PxeLnvdN3XfIxIdtvFsi0ZdlrofpbH2u5eff8AQT0trdqjrTpqWdjqqo2kk8BFtbNUdadNWZ2OCqoxJPIS5sxcxVsV7Wtg1yw2neEB7q+PNvLdv111ubJ+MxkMLDV7t8kZeZOaK2FH2sDXfA1G/ZF/CPqcT0kkROgkktEUm22Vs3Ob1bERE9NYiIgCIiAIiIAmizpzQo36YVBq1FHsVQNo8D8y+H7TexPGk1ozOuyVclKD0aOe84M2q9jU1K6bD8LjajdDz8DtmqnSV7Y066GnWRXRt6sMR/78ZWmcuiZlxqWDay7+xc+0P6XOw9Gw6mQ50NbxLRhM3hZ2buy+/o/sV0jlSCpII2gg4EHmDwMmOQtKVzQwWvhcIPmOq/6xv/MD1kRurR6TmnVRkcb1YFSPIzymlSceR1baar46TWq/epd2SdJlnXwDVDRblVGqP1jFfUiSehcrUGtTdWXmpDD1E5qnpb3LUzrU3dDzQlT6ib44h9Uci3JK3vXLT37/AGOlYlBW2fF9T+G7rH+rVqf7wZnLpOvx/OQ9adP7ATZ6xEgyyS9cpL5/Yu+JSDaTr8/zkHSnT+4Mw7nPu+qfFd1R/Tq0/wDaBHrEQskvfOS+f2L4q1lQFnZVUbyxAHqZG8q6R7KhiO27Vh3aQ1/7vh+spO5vHqnGrUdzzdmc/Uzxmt4h9ETaskgt7Ja+7b7k4y5pXuK2K2yignP439SMF8hj4yFVqzOxd2ZmO0sxLE9Sdpn4n7oUGdgiKzMdgVQWJ6AbTNEpOXM7FOHqoWkFp+95+JsMiZBrXlTsrdCx7x3Ko5s3AfU+MmGbWiipUwqXrGkm/s1wLnqdyfU9JZ+Tcl0ramKVCmqIOA/cneT4mbYUN7vY5mLzaurs1dqXyX3NLmjmTSsF1v8AqVyPaqEf2oO6v1P7SSIk1JJaIq1ts7ZOc3q2IiJ6axERAEREAREQBERAEREAREQDCypkWjdLqXFJKg4aw2jo29fIyC5Y0PIcWtK5T8FX2h5MNo8wZY8TCUIy5olUYu6j2JafT4FD5SzBvaGOtbs6/NS94PQe0PMTQVaZU6rgqeTAqfQzpeeNxaJUGFREccmAYfWaHh10Z1q88mv/AEhr7tvuc2RL9uMyLKp8VnQ/Kup/twmI2jWwP/bYdKlYf5zD1eRLWd09Yv5fco2JeS6NbAf9sT1qVj/nMq3zGsU+Gzon+oa/+4mPV5B53R0i/l9yhEUscFBJ5DafQTe5OzGva+GpbOo+ap7of3YE+QMvS2sadIYUqdNByRVX9hPeZrDrqyLZnkn7ENPe9fsVpkjQ8NjXdfH8FLZ6uw/YCTrJGb9C0XVt6KJzI2serHafWbGJvjXGPJHJvxl1/ty27ugiImZEEREAREQBERAEREAREQBERAEREAREQBERAEREAREQBERAEREAREQBERAEREAREQBERAEREA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29230"/>
              </p:ext>
            </p:extLst>
          </p:nvPr>
        </p:nvGraphicFramePr>
        <p:xfrm>
          <a:off x="457200" y="2283128"/>
          <a:ext cx="8229600" cy="302141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86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5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8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939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cap="all" baseline="0" dirty="0">
                          <a:effectLst/>
                        </a:rPr>
                        <a:t>Неблагоприятные события</a:t>
                      </a:r>
                      <a:endParaRPr lang="ru-RU" sz="2000" cap="all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cap="all" dirty="0">
                          <a:effectLst/>
                        </a:rPr>
                        <a:t>УТОМЛЕНИЕ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cap="all" dirty="0">
                        <a:effectLst/>
                      </a:endParaRPr>
                    </a:p>
                    <a:p>
                      <a:pPr marL="355600" indent="-1778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dirty="0">
                          <a:effectLst/>
                        </a:rPr>
                        <a:t>Физическое</a:t>
                      </a:r>
                    </a:p>
                    <a:p>
                      <a:pPr marL="355600" indent="-1778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dirty="0">
                          <a:effectLst/>
                        </a:rPr>
                        <a:t>Умственное</a:t>
                      </a:r>
                    </a:p>
                    <a:p>
                      <a:pPr marL="355600" indent="-1778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dirty="0">
                          <a:effectLst/>
                        </a:rPr>
                        <a:t>эмоциональное</a:t>
                      </a:r>
                      <a:endParaRPr lang="ru-RU" sz="14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cap="all" dirty="0">
                          <a:effectLst/>
                        </a:rPr>
                        <a:t>ЗАБОЛЕВАНИЯ (болезнь)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cap="all" dirty="0">
                        <a:effectLst/>
                      </a:endParaRPr>
                    </a:p>
                    <a:p>
                      <a:pPr marL="355600" indent="-177800" algn="l">
                        <a:buFont typeface="Arial" pitchFamily="34" charset="0"/>
                        <a:buChar char="•"/>
                      </a:pPr>
                      <a:r>
                        <a:rPr lang="ru-RU" sz="1400" kern="1200" dirty="0">
                          <a:effectLst/>
                        </a:rPr>
                        <a:t>недомогание; </a:t>
                      </a:r>
                    </a:p>
                    <a:p>
                      <a:pPr marL="355600" indent="-177800" algn="l">
                        <a:buFont typeface="Arial" pitchFamily="34" charset="0"/>
                        <a:buChar char="•"/>
                      </a:pPr>
                      <a:r>
                        <a:rPr lang="ru-RU" sz="1400" kern="1200" dirty="0">
                          <a:effectLst/>
                        </a:rPr>
                        <a:t>плохое самочувствие; </a:t>
                      </a:r>
                    </a:p>
                    <a:p>
                      <a:pPr marL="355600" indent="-177800" algn="l">
                        <a:buFont typeface="Arial" pitchFamily="34" charset="0"/>
                        <a:buChar char="•"/>
                      </a:pPr>
                      <a:r>
                        <a:rPr lang="ru-RU" sz="1400" kern="1200" dirty="0">
                          <a:effectLst/>
                        </a:rPr>
                        <a:t>бурно протекающие, но относительно быстро проходящие и длящиеся годами вялотекущие с периодическими обострениями  заболевания;</a:t>
                      </a:r>
                    </a:p>
                    <a:p>
                      <a:pPr marL="355600" indent="-177800" algn="l">
                        <a:buFont typeface="Arial" pitchFamily="34" charset="0"/>
                        <a:buChar char="•"/>
                      </a:pPr>
                      <a:r>
                        <a:rPr lang="ru-RU" sz="1400" kern="1200" dirty="0">
                          <a:effectLst/>
                        </a:rPr>
                        <a:t>профессиональные заболевания</a:t>
                      </a:r>
                      <a:endParaRPr lang="ru-RU" sz="1400" cap="all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cap="all" dirty="0">
                          <a:effectLst/>
                        </a:rPr>
                        <a:t>Травма (смерть)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</a:endParaRPr>
                    </a:p>
                    <a:p>
                      <a:pPr marL="355600" indent="-177800" algn="l">
                        <a:buFont typeface="Arial" pitchFamily="34" charset="0"/>
                        <a:buChar char="•"/>
                      </a:pPr>
                      <a:r>
                        <a:rPr lang="ru-RU" sz="1400" kern="1200" dirty="0">
                          <a:effectLst/>
                        </a:rPr>
                        <a:t>механические</a:t>
                      </a:r>
                    </a:p>
                    <a:p>
                      <a:pPr marL="355600" indent="-177800" algn="l">
                        <a:buFont typeface="Arial" pitchFamily="34" charset="0"/>
                        <a:buChar char="•"/>
                      </a:pPr>
                      <a:r>
                        <a:rPr lang="ru-RU" sz="1400" kern="1200" dirty="0">
                          <a:effectLst/>
                        </a:rPr>
                        <a:t>электрические</a:t>
                      </a:r>
                    </a:p>
                    <a:p>
                      <a:pPr marL="355600" indent="-177800" algn="l">
                        <a:buFont typeface="Arial" pitchFamily="34" charset="0"/>
                        <a:buChar char="•"/>
                      </a:pPr>
                      <a:r>
                        <a:rPr lang="ru-RU" sz="1400" kern="1200" dirty="0">
                          <a:effectLst/>
                        </a:rPr>
                        <a:t>световые</a:t>
                      </a:r>
                    </a:p>
                    <a:p>
                      <a:pPr marL="355600" indent="-177800" algn="l">
                        <a:buFont typeface="Arial" pitchFamily="34" charset="0"/>
                        <a:buChar char="•"/>
                      </a:pPr>
                      <a:r>
                        <a:rPr lang="ru-RU" sz="1400" kern="1200" dirty="0">
                          <a:effectLst/>
                        </a:rPr>
                        <a:t>тепловые (</a:t>
                      </a:r>
                      <a:r>
                        <a:rPr lang="ru-RU" sz="1400" kern="1200" dirty="0" err="1">
                          <a:effectLst/>
                        </a:rPr>
                        <a:t>холодовые</a:t>
                      </a:r>
                      <a:r>
                        <a:rPr lang="ru-RU" sz="1400" kern="1200" dirty="0">
                          <a:effectLst/>
                        </a:rPr>
                        <a:t>)</a:t>
                      </a:r>
                    </a:p>
                    <a:p>
                      <a:pPr marL="355600" indent="-177800" algn="l">
                        <a:buFont typeface="Arial" pitchFamily="34" charset="0"/>
                        <a:buChar char="•"/>
                      </a:pPr>
                      <a:r>
                        <a:rPr lang="ru-RU" sz="1400" kern="1200" dirty="0">
                          <a:effectLst/>
                        </a:rPr>
                        <a:t>радиационные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57200" y="1874194"/>
            <a:ext cx="76406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Для человека такими неблагоприятными событиями являются: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54100" y="5532641"/>
            <a:ext cx="6946901" cy="96975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image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38968" y="5475997"/>
            <a:ext cx="7472423" cy="121023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Прямоугольник 9"/>
          <p:cNvSpPr/>
          <p:nvPr/>
        </p:nvSpPr>
        <p:spPr>
          <a:xfrm>
            <a:off x="1152525" y="5532641"/>
            <a:ext cx="68484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Необходимо обеспечить такие условия труда, при которых негативные воздействия не  превышали бы защитных способностей организма</a:t>
            </a:r>
          </a:p>
        </p:txBody>
      </p:sp>
    </p:spTree>
    <p:extLst>
      <p:ext uri="{BB962C8B-B14F-4D97-AF65-F5344CB8AC3E}">
        <p14:creationId xmlns:p14="http://schemas.microsoft.com/office/powerpoint/2010/main" val="169068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299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Изображение 2" descr="construction-company-profile-template-9-63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71500"/>
            <a:ext cx="9144000" cy="6275421"/>
          </a:xfrm>
          <a:prstGeom prst="rect">
            <a:avLst/>
          </a:prstGeom>
        </p:spPr>
      </p:pic>
      <p:pic>
        <p:nvPicPr>
          <p:cNvPr id="14" name="Изображение 13" descr="Снимок экрана 2016-08-24 в 11.07.46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/>
          <a:stretch/>
        </p:blipFill>
        <p:spPr>
          <a:xfrm>
            <a:off x="213645" y="232129"/>
            <a:ext cx="8745005" cy="975992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738059" y="423654"/>
            <a:ext cx="12357" cy="5807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1"/>
          <p:cNvSpPr txBox="1">
            <a:spLocks/>
          </p:cNvSpPr>
          <p:nvPr/>
        </p:nvSpPr>
        <p:spPr bwMode="auto">
          <a:xfrm>
            <a:off x="6653817" y="435279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algn="r"/>
            <a:fld id="{59004559-CCD2-4957-BC49-9F2E1C32210F}" type="slidenum">
              <a:rPr kumimoji="0" lang="en-US" sz="2000">
                <a:solidFill>
                  <a:srgbClr val="26BC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6</a:t>
            </a:fld>
            <a:endParaRPr kumimoji="0" lang="en-US" sz="2000" dirty="0">
              <a:solidFill>
                <a:srgbClr val="26BC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3519" y="379146"/>
            <a:ext cx="5778137" cy="857476"/>
          </a:xfrm>
        </p:spPr>
        <p:txBody>
          <a:bodyPr/>
          <a:lstStyle/>
          <a:p>
            <a:r>
              <a:rPr lang="ru-RU" sz="1800" dirty="0">
                <a:solidFill>
                  <a:schemeClr val="bg1"/>
                </a:solidFill>
              </a:rPr>
              <a:t>ПОНЯТИЕ «БЕЗОПАСНОСТЬ ПРОИЗВОДСТВЕННОЙ ДЕЯТЕЛЬНОСТИ» </a:t>
            </a:r>
            <a:br>
              <a:rPr lang="ru-RU" sz="1800" dirty="0">
                <a:solidFill>
                  <a:schemeClr val="bg1"/>
                </a:solidFill>
              </a:rPr>
            </a:b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16816" y="1587370"/>
            <a:ext cx="4267200" cy="2792412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>
                <a:solidFill>
                  <a:schemeClr val="accent3"/>
                </a:solidFill>
              </a:rPr>
              <a:t>Безопасность производственной деятельности </a:t>
            </a:r>
            <a:r>
              <a:rPr lang="ru-RU" sz="1800" dirty="0"/>
              <a:t>– это такое состояние производственных процессов, </a:t>
            </a:r>
            <a:r>
              <a:rPr lang="ru-RU" sz="1800" b="1" dirty="0">
                <a:solidFill>
                  <a:schemeClr val="accent3"/>
                </a:solidFill>
              </a:rPr>
              <a:t>при котором отсутствует недопустимый риск</a:t>
            </a:r>
            <a:r>
              <a:rPr lang="ru-RU" sz="1800" dirty="0"/>
              <a:t>, связанный с возможностью нанесения ущерба технологическому процессу, имуществу, здоровью работников и третьих лиц, окружающей среде</a:t>
            </a:r>
          </a:p>
        </p:txBody>
      </p:sp>
      <p:sp>
        <p:nvSpPr>
          <p:cNvPr id="18443" name="AutoShape 2" descr="data:image/jpeg;base64,/9j/4AAQSkZJRgABAQAAAQABAAD/2wCEAAkGBhQQEBIQDxAQFBIWFxwUFRUVGBQTGhocGBQVFRgXGRgbHCYgFxkjGhQWHy8gIycpLSwsGB4xQTctQSY3LSkBCQoKDgwOGg8PGjUfHR81KSw1NSkpNSw1LDUsNTUpLC8vLCktLC8sNSwwLCwsLCwpLCwpLCosLCwsLDQsNCwsNf/AABEIAOEA4QMBIgACEQEDEQH/xAAcAAEAAgMBAQEAAAAAAAAAAAAABgcEBQgDAQL/xABAEAACAQIBCQUGBAUDBAMAAAABAgADBBEFBgcSITFBUXETQmGBkSIjMlKhwWKCkrEUQ3KiwmOy8DNEo/FTc9H/xAAaAQEAAgMBAAAAAAAAAAAAAAAABAYCAwUB/8QAMBEAAgIABAMECwEBAQAAAAAAAAECAwQFESESMUEiUWHBExQycZGhsdHh8PEjQjP/2gAMAwEAAhEDEQA/ALxiIgCIiAIiIAiIgCJ4Xl9TooXrVEpoO8xCj68ZCssaW7enittTes3zH3aepGsfSYynGPNkinDW3P8Azjr+95PJ8Jw3yk8paTr2tiFqJRXlTUY/qbE+mEjl5lKrWONatVqH8bM37maHiF0R1q8ktftyS+f2OgLjOC2p/wDUurdf6qiD6YzCfPixG+8oeTY/tKDAiYesPuJayOvrNl+JnzYn/vKHm2H7zMoZx21T4Lq3bwFRCfTGc7wY9YfcHkdfSTOmFYHaDiJ9nNtrf1KRxpValM80Zk/YyRZN0lXtHAGqKq8qqhv7hg31maxC6oiWZJYvYkn79vuXhEr/ACRpeovgt1SekfmX3i9SNjD0Mm2T8p0rhNehVSovNSDh4HkfAzdGcZcmcq7C3Uf+kdP3vMqIiZkYREQBERAEREAREQBERAEREARE1OcWc1GxpdpWbafgQfE55AcuZOwTxtLdmcISnJRitWzZ166opd2VVAxLMQABzJO6V3nLpZVcadgoc7u1cHV/Ku9upwHgZCs588K9+/vDq0gcVpKTqjkT8zeJ8sJopEne3tEs2EyiMO1du+7p+foZWUcq1bl+0r1XqNzY44eAG5R4DCYsSUZC0dXd1gxTsaZ79XFSeifEfPAeMjpOT2OxOyuiOsmooi8AbcOPKXHkrRPa0sDXNSu3idRf0rt9SZKrHI9GgMKFGlT/AKFVfqBiZvjh5Pmcm3Oqo7QTl8v34FB22blzU207W4YcxTfD1wwmcmYV8d1pU8zTX92l9RNnq67yFLPLekV8/wAFCvmDfjfaVPI0z+zTCuM2bqnte0uAOfZuR6gYToeI9XXeI55b1ivn+TmdhgcDsPI7D6T5Oj73JlKsMK1GnUH41Vv3Ei2VdFVpVxNLXoN+A6y/pbH6ETW8O1yJlWdVS2nFx+ZTMyLHKFSg4qUaj03HeUkHoeY8DJLlzRndW2LIor0xxp46w6odvpjImRhsO+aHFxe5167ar46wakiy82tLW6nfr4dsg/3oP3X0lj2l2lVFqUnV0baGUgg+c5sm3zdzpr2L61BvZPx022o3UcD4jbN8L2tpHJxeUQn2qdn3dPx9DoKJo82M7aN+mtSOrUA9uk3xL4/iXxH03TeSYmmtUVeyuVcnGa0aERE9MBERAEREAREQBETU5zZxU7Gg1aptO5E4s3ADw4k8BPG9FqzOEJTkoxWrZjZ3Z3U8n0sWwaq3/Tp47/xHko5+UpDKuVal1VatXcs7egHBVHBRyjKuVal1WavWbWdvQDgoHADlMSQLLHN+Bc8DgY4aPfJ835ITcZuZqV759WiuCD4qjbEXz4nwG3pNPJ/o7z9Fvq2l0QKOPu6m7UJOOq34STv4dN2MEm9JG/FzthU5VLV/vxJrm1mDb2WDava1h/McA4f0LuT9/GSWAYnRSSWiKNbbO2XFN6sRET01iIiAIiIAiIgCaDOPMm3vgTUTUq8KqYBvzcHHX6TfxPGk9mbK7J1y4oPRlCZz5mV7Bsag16ROC1Vx1TyB+RvA+RM0M6Vr0FqKUdVZWGBVgCCORB3ypc+dHRtta4tAWob2Te1PxHFk+o+oh2U8O8Sz4HNVa1XbtLv6P7EMsL+pQqLVouUdTiGH7eIPEHfLqzLz1S/p6rYJcKPbTgR86c18OH1NGz3sb56FRatFirocVYf82jgRxmuuxwfgTcbgoYqHdJcmdJRNFmhnSl/QDjBai+zVTkeY/Cd48xwm9nQTTWqKVZXKuThJaNCIiemAiIgCIiAedeuqKzuQqqCzE7gAMST5Sh88M52v7g1NopL7NJTwXHeR8zbz5DhJrpZzl1VWxpna2D1cPlx9lPMjE+AHOVbId89XwotOUYTgj6aXN8vd+foJJM2sxK99Sq1kIRVGCa38xhvUHgPxc8Bzww81M3WvrlaK4hB7VRvlUb/M7h4nwl92dmlGmtKkoVEAVVHACY1VcW75G7MsweH0hX7T+X9OcLi3am7U6ilXU4Mp2EEcDPOXZnzmMt8na0sFuVGw7g4Hcb7Hh0lL3Fu1N2p1FKupwZTsII4GYWVuDJeDxkMVDVbNc0T3R9pA7HVtLtvdbqdQ9zkrH5OR7vTdbAM5mlg6PtIHY6tpdt7rdTqHuclY/JyPd6bt1VunZkcvMst4tbalv1Xmi2IgGJLKyIiIAiIgCIiAIiIAnwifYgFRaRMxf4Ym6tl9wT7aD+WTxH4CfQ+B2QOdLVqIdWRwGVgQQdoIIwII5Sis9s1jYXBUYmi+LUmPLipPNccOhB4yFdXw9pFryrHu1eisfaXLxMPNnOB7G4WumJG51+ZTvHXiDzAl+2N6lemlWk2sjgMp8D9/Cc2yx9E2cuq7WNQ+y2L0ceB3unmPaHRucUT0fCxm+E9JD00ecefivwWlERJpVBERAE8L+8WjSerUOCIpdugGPrPeQPS3ljs7VLdT7VZsW/oTAn1Yp6GYzlwxbJGGpd1sa+/9ZVuVcpNc16lep8TsWPhyXoBgPKYkSUaOshfxV6hYY06XvX5Eg+wvm2B6KZzUnJ6F5snGityfKKLMzBza/grVdYYVqmD1OY2eyn5QfUmSWInTSSWiKFbbK2bnLmxIlnzmMt8na0sFuVGw7g4Hcb7Hh0ktieSipLRntN06ZqcHo0c1XFu1N2p1FKupwZTsII4GecuzPnMZb5O1pYLcqNh3BwO432PDpKXuLdqbtTqKVdTgynYQRwMgWVuDLrg8ZDFQ1WzXNE90faQex1bS7b3W6nUPc5Kx+Tke703WwDOZpYOj7SD2OraXbe63U6h7nJWPycj3em7bVbp2ZHLzLLeLW2pb9V5otiIBiTCsiIiAIiIAiIgCIiAJpM8M3RfWr0tnaD26R5OBs8jtB6zdxPGtVozOucq5KceaOaHQqSrAgg4EHeCNhB8Z+7S6alUSrTODowZTyIOIku0pZC7C77ZRglca35xgH9cVbzMhk5slwvQvtNsb6lNcn+s6MyLlRbq3pXCbnUNhyO5l8iCPKZsrjQ9ljFK1ox+E9qnRtjDybA/mljzoQlxRTKTi6PQXSh3fToIiJmRRKS0nZS7bKDqD7NJVpjrhrt9Ww8pdhOE5wyleGtWq1Tvd2f8AUxP3kbEPZI7uSV62yn3L6/wxpceifJXZWRrEe1Wcn8qYov11z5ynAOW/hOjcj2IoW9GiP5aKnooBPrNeHjrLUnZ1bw1KC/6f0/UZkREmlUEREASJZ85jLfJ2tLBblRsO4OB3G+x4dJLYmMoqS0ZtpunTNTg9Gjmq4t2pu1OopV1ODKdhBHAzzl2Z85jLfJ2tLBblRsO4OB3G+x4dJS9xbtTdqdRSrqcGU7CCOBkCytwZdcHjIYqGq2a5onuj7SD2OraXbe63U6h7nJWPycj3em62AZzNLB0faQex1bS7b3W6nUPc5Kx+Tke703bqrdOzI5eZZbxa21LfqvNFsRAMSWVkREQBERAEREAREQCKaTMk9vYVGA9qiRVHQbH/ALST5CUjOlbmgKiNTYYqylT0IwP0M5uubc03em29GKHqpKn9pDxC3TLTklutcq303+P8N7mDlLsMoUGx9l27Juj+yP7tU+Uvic0U6pUhl3qQw6g4j6idI2lwKlNKg3OoYdGAP3mWHezRGzyvScLO/b4f09oiJKK+a/OC47O0uH+Wk7eiMROdgJfmfD4ZOuz/AKTD12feUHIeI5otORr/ADm/E2Oblt2l5bUzuasgPTXBP0BnREoXMJMcpWo/GT6U3P2l9TPD8mRM8l/rFeHn+BERJJwRERAEREASJZ85jLfJ2tLBblRsO4OB3G+x4dJLYmMoqS0ZtpunTNTg9Gjmq4t2pu1OopV1ODKdhBHAzzl2Z85jLfJ2tLBblRsO4OB3G+x4dJS9xbtTdqdRSrqcGU7CCOBkCytwZdcHjIYqGq2a5onuj7SB2OraXbe63U6h7nJWPycj3em62AZzNLB0faQOx1bS7b3W6nUPc5Kx+Tke703bqrdOzI5eZZbxa21LfqvNFsRAMSWVkREQBERAEREASgs+Lbs8o3S/6mt+tQ/+Uv2UhpOXDKdbxWmf/Go+0j4j2Tt5JLS+S8PNEVl+5kXHaZOtW/0lX9Psf4ygpeWjVscmW/hrj0rPNWH9o6Gdr/GL8fJkniIk0qhos+Vxydd//UT6YH7Sg50RnHQ7SzuU+ajUA/Q2E53xkPEc0WnI3/nJeJIMwXwylan8ZHrTcfeXzOeM2bjs722c7hWTHoXAP0JnQ8zw/JkTPI/6xfh5/kRESScEREQBERAEREASJZ85jLfJ2tLBblRsO4OB3G+x4dJLYmMoqS0ZtpunTNTg9Gjmq4t2pu1OopV1ODKdhBHAzzl2Z85jLfJ2tLBblRsO4OB3G+x4dJS9xbtTdqdRSrqcGU7CCOBkCytwZdcHjIYqGq2a5onuj7SD2OraXbe63U6h7nJWPycj3em62AZzNLB0f6Qex1bS7b3W6nUPc5Kx+Tke703bqrdOzI5eZZbxa21LfqvNFsRAMSWVkREQBERAEpDSe2OU6vgtMf8AjB+8u+UJn3c9plG6bk+p+hVT/GR8R7J28kWt7fh5o0MvLRquGTLfx1z61qko2X5mNb6mTrUc6Yb9eL/5TVh/aOhnb/wivHyZvYiJNKofGXEEHcdk5uv7U0qtSkd6OyH8rFftOkpR+krJvY5RqkDBaoFUeY1W/uVvWRsQtkzvZJZpZKHetfh/SLqxBxG8bR14To7Jl6K1ClWG6oiv+pQfvOcJc2irKva2PZE+1RYp+U+2p+pH5Zrw70ehMzqriqjNf8v6kziIk0qoiIgCIiAIiIAiIgCRLPnMZb5O1pYLcqNh3BwO432PDpJbExlFSWjNtN06ZqcHo0c1XFu1N2p1FKupwZTsII4GecuzPnMZb5O1pYLcqNh3BwO432PDpKXuLdqbtTqKVdTgynYQRwMgWVuDLrg8ZDFQ1WzXNE90faQOx1bS7b3W6nUPc5Kx+Tke703WwDOZpYOj7SD2OraXbe63U6h7nJWPycj3em7dVbp2ZHLzLLeLW2pb9V5otiIBiSysiIiAfitVCKzscAoLE+AGJnN95dGrUeq292Zz+Zi33l2aR8q9hk+rgcGq+5X83xf2BpRsh4h7pFoySrSErH12+H9PqoWIUbzsHU7BOkbG2FKlTpjciqg/KoH2lF5jZO7fKFumGxW7RulP2/3AHnL7mWHWzZozyzWUId2r+P8ABERJRXhK/wBL2R9e3pXKjbSbVb+l8AD5MF/VLAmLlPJ63FGpQqfC6lT4YjePEb/KYTjxRaJOFu9BdGzu/Wc4SW6M8ufw16qMcKdYdmfBscUPriv5pGsoWLUKtSjUGDoxVvI7x4Hf5zwBw2jYZzotxepeLa431OD5SR0xE0GZOcYvrRHJHar7FUfiA+Low2+ZHCb+dNPVaooVlcq5uEuaERE9NYiIgCIiAIiIAiIgCRLPnMZb5O1pYLcqNh3BwO432PDpJbExlFSWjNtN06ZqcHo0c1XFu1N2p1FKupwZTsII4GecuzPnMZb5O1pYLcqNh3BwO432PDpKXuLdqbtTqKVdTgynYQRwMgWVuDLrg8ZDFQ1WzXNE90f6Qex1bS7b3W6nUPc5Kx+Tke703WwDOZpYOj7SD2OraXbe63U6h7nJWPycj3em7dVbp2ZHLzLLeLW2pb9V5otiIBmpzpy8tla1K7YFh7NNfmc/COnE+AMlN6LUrkIOclGPNlaaV8udtdLbocUoDb/W2BPoNUdcZB5+61YuzO5JZiWYneSTiT6mKFBnZUQEsxCqBxJOAHqZzZS4nqX3D0qipQXT9ZZeh7JGytdsN/uU8sGc+uoPIyy5rs38kC0tqVuvcXAnmx2sfNiTNjOhXHhikUrGX+nulPp09wiImZEEREArLS1m18N9THJK2Hoj/wCJ/LKznSd3aLVpvSqKGRwVYHiCMDKDzpzdexuGotiV+Km3zKdx6jcfESFfDR8SLXlGL44ehlzXL3fj6HvmZnObC5FQ4mk3s1VHFcfiA+Zd48xxl70K61FV0YMrAMpG0EEYgic1Sd6Os+f4Yi1uW9wx9hj/ACyTuP4CfQ7eJwU2cPZYzXAu1elrXaXPxX4LeifAZ9k0qgiIgCIiAIiIAiIgCIiAJEs+cxlvk7Wlgtyo2HcHA7jfY8OklsTGUVJaM203TpmpwejRzVcW7U3anUUq6nBlOwgjgZ5y7M+cxlvk7Wlgtyo2HcHA7jfY8Okpe4t2pu1OopV1ODKdhBHAyBZW4MuuDxkMVDVbNc0T3R/pB7HVtbtvdbqdQ9zkrH5OR7vTdpc/c6/464wQnsKeK0/xHvOeuGzwA5mRiJ47JOPCexwVULnclv8Au4lgaKM2u0qm8qD2Kfs08eLkbW/KD6t4SH5ByI95XShS3tvbgqj4mPgPqcBxl/5LyaltRShSGCINUfcnmScSfEzZRDV6voQc2xfoq/RR9qXyX5MqIiTipCIiAIiIAmjztzYS/oGm2C1F9qk/yt4/hO4j/wDJvInjSa0ZnXZKuSnF6NHN1/YPQqPRrKVdDgwP/NoI2g8RMeXlnrmWl/T1lwS4Uew/Aj5G/D48PoaUvrF6FRqVZCjqcGU/82jx4zn2VuD8C64LGwxUO6S5omuYukQ22rbXZLUNyPvNPwPNPqOm62qNZXUOjBlIxDAggg7iCN4nNMkOa2e1ewOCHXok4tSY7PEqe4fp4TZXdw7SIWPypWt2VbS7u8viJpM3c8Le+X3L4VMNtJsA48u8PEYzdyYmnuirzrlXLhmtGIiJ6YCIiAIiIAiIgCImpy9nTb2S61eoA3dpr7Tt0Xl4nATxtLdmcISm+GK1ZtXcAEkgAbSTsw8ZS+kjL9vdV1/hkBZPZeuNmvyUDvAfMfLZMbOvP2tfYoPdUP8A41PxeLnvdN3XfIxIdtvFsi0ZdlrofpbH2u5eff8AQT0trdqjrTpqWdjqqo2kk8BFtbNUdadNWZ2OCqoxJPIS5sxcxVsV7Wtg1yw2neEB7q+PNvLdv111ubJ+MxkMLDV7t8kZeZOaK2FH2sDXfA1G/ZF/CPqcT0kkROgkktEUm22Vs3Ob1bERE9NYiIgCIiAIiIAmizpzQo36YVBq1FHsVQNo8D8y+H7TexPGk1ozOuyVclKD0aOe84M2q9jU1K6bD8LjajdDz8DtmqnSV7Y066GnWRXRt6sMR/78ZWmcuiZlxqWDay7+xc+0P6XOw9Gw6mQ50NbxLRhM3hZ2buy+/o/sV0jlSCpII2gg4EHmDwMmOQtKVzQwWvhcIPmOq/6xv/MD1kRurR6TmnVRkcb1YFSPIzymlSceR1baar46TWq/epd2SdJlnXwDVDRblVGqP1jFfUiSehcrUGtTdWXmpDD1E5qnpb3LUzrU3dDzQlT6ib44h9Uci3JK3vXLT37/AGOlYlBW2fF9T+G7rH+rVqf7wZnLpOvx/OQ9adP7ATZ6xEgyyS9cpL5/Yu+JSDaTr8/zkHSnT+4Mw7nPu+qfFd1R/Tq0/wDaBHrEQskvfOS+f2L4q1lQFnZVUbyxAHqZG8q6R7KhiO27Vh3aQ1/7vh+spO5vHqnGrUdzzdmc/Uzxmt4h9ETaskgt7Ja+7b7k4y5pXuK2K2yignP439SMF8hj4yFVqzOxd2ZmO0sxLE9Sdpn4n7oUGdgiKzMdgVQWJ6AbTNEpOXM7FOHqoWkFp+95+JsMiZBrXlTsrdCx7x3Ko5s3AfU+MmGbWiipUwqXrGkm/s1wLnqdyfU9JZ+Tcl0ramKVCmqIOA/cneT4mbYUN7vY5mLzaurs1dqXyX3NLmjmTSsF1v8AqVyPaqEf2oO6v1P7SSIk1JJaIq1ts7ZOc3q2IiJ6axERAEREAREQBERAEREAREQDCypkWjdLqXFJKg4aw2jo29fIyC5Y0PIcWtK5T8FX2h5MNo8wZY8TCUIy5olUYu6j2JafT4FD5SzBvaGOtbs6/NS94PQe0PMTQVaZU6rgqeTAqfQzpeeNxaJUGFREccmAYfWaHh10Z1q88mv/AEhr7tvuc2RL9uMyLKp8VnQ/Kup/twmI2jWwP/bYdKlYf5zD1eRLWd09Yv5fco2JeS6NbAf9sT1qVj/nMq3zGsU+Gzon+oa/+4mPV5B53R0i/l9yhEUscFBJ5DafQTe5OzGva+GpbOo+ap7of3YE+QMvS2sadIYUqdNByRVX9hPeZrDrqyLZnkn7ENPe9fsVpkjQ8NjXdfH8FLZ6uw/YCTrJGb9C0XVt6KJzI2serHafWbGJvjXGPJHJvxl1/ty27ugiImZEEREAREQBERAEREAREQBERAEREAREQBERAEREAREQBERAEREAREQBERAEREAREQBERAEREA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8444" name="AutoShape 4" descr="data:image/jpeg;base64,/9j/4AAQSkZJRgABAQAAAQABAAD/2wCEAAkGBhQQEBIQDxAQFBIWFxwUFRUVGBQTGhocGBQVFRgXGRgbHCYgFxkjGhQWHy8gIycpLSwsGB4xQTctQSY3LSkBCQoKDgwOGg8PGjUfHR81KSw1NSkpNSw1LDUsNTUpLC8vLCktLC8sNSwwLCwsLCwpLCwpLCosLCwsLDQsNCwsNf/AABEIAOEA4QMBIgACEQEDEQH/xAAcAAEAAgMBAQEAAAAAAAAAAAAABgcEBQgDAQL/xABAEAACAQIBCQUGBAUDBAMAAAABAgADBBEFBgcSITFBUXETQmGBkSIjMlKhwWKCkrEUQ3KiwmOy8DNEo/FTc9H/xAAaAQEAAgMBAAAAAAAAAAAAAAAABAYCAwUB/8QAMBEAAgIABAMECwEBAQAAAAAAAAECAwQFESESMUEiUWHBExQycZGhsdHh8PEjQjP/2gAMAwEAAhEDEQA/ALxiIgCIiAIiIAiIgCJ4Xl9TooXrVEpoO8xCj68ZCssaW7enittTes3zH3aepGsfSYynGPNkinDW3P8Azjr+95PJ8Jw3yk8paTr2tiFqJRXlTUY/qbE+mEjl5lKrWONatVqH8bM37maHiF0R1q8ktftyS+f2OgLjOC2p/wDUurdf6qiD6YzCfPixG+8oeTY/tKDAiYesPuJayOvrNl+JnzYn/vKHm2H7zMoZx21T4Lq3bwFRCfTGc7wY9YfcHkdfSTOmFYHaDiJ9nNtrf1KRxpValM80Zk/YyRZN0lXtHAGqKq8qqhv7hg31maxC6oiWZJYvYkn79vuXhEr/ACRpeovgt1SekfmX3i9SNjD0Mm2T8p0rhNehVSovNSDh4HkfAzdGcZcmcq7C3Uf+kdP3vMqIiZkYREQBERAEREAREQBERAEREARE1OcWc1GxpdpWbafgQfE55AcuZOwTxtLdmcISnJRitWzZ166opd2VVAxLMQABzJO6V3nLpZVcadgoc7u1cHV/Ku9upwHgZCs588K9+/vDq0gcVpKTqjkT8zeJ8sJopEne3tEs2EyiMO1du+7p+foZWUcq1bl+0r1XqNzY44eAG5R4DCYsSUZC0dXd1gxTsaZ79XFSeifEfPAeMjpOT2OxOyuiOsmooi8AbcOPKXHkrRPa0sDXNSu3idRf0rt9SZKrHI9GgMKFGlT/AKFVfqBiZvjh5Pmcm3Oqo7QTl8v34FB22blzU207W4YcxTfD1wwmcmYV8d1pU8zTX92l9RNnq67yFLPLekV8/wAFCvmDfjfaVPI0z+zTCuM2bqnte0uAOfZuR6gYToeI9XXeI55b1ivn+TmdhgcDsPI7D6T5Oj73JlKsMK1GnUH41Vv3Ei2VdFVpVxNLXoN+A6y/pbH6ETW8O1yJlWdVS2nFx+ZTMyLHKFSg4qUaj03HeUkHoeY8DJLlzRndW2LIor0xxp46w6odvpjImRhsO+aHFxe5167ar46wakiy82tLW6nfr4dsg/3oP3X0lj2l2lVFqUnV0baGUgg+c5sm3zdzpr2L61BvZPx022o3UcD4jbN8L2tpHJxeUQn2qdn3dPx9DoKJo82M7aN+mtSOrUA9uk3xL4/iXxH03TeSYmmtUVeyuVcnGa0aERE9MBERAEREAREQBETU5zZxU7Gg1aptO5E4s3ADw4k8BPG9FqzOEJTkoxWrZjZ3Z3U8n0sWwaq3/Tp47/xHko5+UpDKuVal1VatXcs7egHBVHBRyjKuVal1WavWbWdvQDgoHADlMSQLLHN+Bc8DgY4aPfJ835ITcZuZqV759WiuCD4qjbEXz4nwG3pNPJ/o7z9Fvq2l0QKOPu6m7UJOOq34STv4dN2MEm9JG/FzthU5VLV/vxJrm1mDb2WDava1h/McA4f0LuT9/GSWAYnRSSWiKNbbO2XFN6sRET01iIiAIiIAiIgCaDOPMm3vgTUTUq8KqYBvzcHHX6TfxPGk9mbK7J1y4oPRlCZz5mV7Bsag16ROC1Vx1TyB+RvA+RM0M6Vr0FqKUdVZWGBVgCCORB3ypc+dHRtta4tAWob2Te1PxHFk+o+oh2U8O8Sz4HNVa1XbtLv6P7EMsL+pQqLVouUdTiGH7eIPEHfLqzLz1S/p6rYJcKPbTgR86c18OH1NGz3sb56FRatFirocVYf82jgRxmuuxwfgTcbgoYqHdJcmdJRNFmhnSl/QDjBai+zVTkeY/Cd48xwm9nQTTWqKVZXKuThJaNCIiemAiIgCIiAedeuqKzuQqqCzE7gAMST5Sh88M52v7g1NopL7NJTwXHeR8zbz5DhJrpZzl1VWxpna2D1cPlx9lPMjE+AHOVbId89XwotOUYTgj6aXN8vd+foJJM2sxK99Sq1kIRVGCa38xhvUHgPxc8Bzww81M3WvrlaK4hB7VRvlUb/M7h4nwl92dmlGmtKkoVEAVVHACY1VcW75G7MsweH0hX7T+X9OcLi3am7U6ilXU4Mp2EEcDPOXZnzmMt8na0sFuVGw7g4Hcb7Hh0lL3Fu1N2p1FKupwZTsII4GYWVuDJeDxkMVDVbNc0T3R9pA7HVtLtvdbqdQ9zkrH5OR7vTdbAM5mlg6PtIHY6tpdt7rdTqHuclY/JyPd6bt1VunZkcvMst4tbalv1Xmi2IgGJLKyIiIAiIgCIiAIiIAnwifYgFRaRMxf4Ym6tl9wT7aD+WTxH4CfQ+B2QOdLVqIdWRwGVgQQdoIIwII5Sis9s1jYXBUYmi+LUmPLipPNccOhB4yFdXw9pFryrHu1eisfaXLxMPNnOB7G4WumJG51+ZTvHXiDzAl+2N6lemlWk2sjgMp8D9/Cc2yx9E2cuq7WNQ+y2L0ceB3unmPaHRucUT0fCxm+E9JD00ecefivwWlERJpVBERAE8L+8WjSerUOCIpdugGPrPeQPS3ljs7VLdT7VZsW/oTAn1Yp6GYzlwxbJGGpd1sa+/9ZVuVcpNc16lep8TsWPhyXoBgPKYkSUaOshfxV6hYY06XvX5Eg+wvm2B6KZzUnJ6F5snGityfKKLMzBza/grVdYYVqmD1OY2eyn5QfUmSWInTSSWiKFbbK2bnLmxIlnzmMt8na0sFuVGw7g4Hcb7Hh0ktieSipLRntN06ZqcHo0c1XFu1N2p1FKupwZTsII4GecuzPnMZb5O1pYLcqNh3BwO432PDpKXuLdqbtTqKVdTgynYQRwMgWVuDLrg8ZDFQ1WzXNE90faQex1bS7b3W6nUPc5Kx+Tke703WwDOZpYOj7SD2OraXbe63U6h7nJWPycj3em7bVbp2ZHLzLLeLW2pb9V5otiIBiTCsiIiAIiIAiIgCIiAJpM8M3RfWr0tnaD26R5OBs8jtB6zdxPGtVozOucq5KceaOaHQqSrAgg4EHeCNhB8Z+7S6alUSrTODowZTyIOIku0pZC7C77ZRglca35xgH9cVbzMhk5slwvQvtNsb6lNcn+s6MyLlRbq3pXCbnUNhyO5l8iCPKZsrjQ9ljFK1ox+E9qnRtjDybA/mljzoQlxRTKTi6PQXSh3fToIiJmRRKS0nZS7bKDqD7NJVpjrhrt9Ww8pdhOE5wyleGtWq1Tvd2f8AUxP3kbEPZI7uSV62yn3L6/wxpceifJXZWRrEe1Wcn8qYov11z5ynAOW/hOjcj2IoW9GiP5aKnooBPrNeHjrLUnZ1bw1KC/6f0/UZkREmlUEREASJZ85jLfJ2tLBblRsO4OB3G+x4dJLYmMoqS0ZtpunTNTg9Gjmq4t2pu1OopV1ODKdhBHAzzl2Z85jLfJ2tLBblRsO4OB3G+x4dJS9xbtTdqdRSrqcGU7CCOBkCytwZdcHjIYqGq2a5onuj7SD2OraXbe63U6h7nJWPycj3em62AZzNLB0faQex1bS7b3W6nUPc5Kx+Tke703bqrdOzI5eZZbxa21LfqvNFsRAMSWVkREQBERAEREAREQCKaTMk9vYVGA9qiRVHQbH/ALST5CUjOlbmgKiNTYYqylT0IwP0M5uubc03em29GKHqpKn9pDxC3TLTklutcq303+P8N7mDlLsMoUGx9l27Juj+yP7tU+Uvic0U6pUhl3qQw6g4j6idI2lwKlNKg3OoYdGAP3mWHezRGzyvScLO/b4f09oiJKK+a/OC47O0uH+Wk7eiMROdgJfmfD4ZOuz/AKTD12feUHIeI5otORr/ADm/E2Oblt2l5bUzuasgPTXBP0BnREoXMJMcpWo/GT6U3P2l9TPD8mRM8l/rFeHn+BERJJwRERAEREASJZ85jLfJ2tLBblRsO4OB3G+x4dJLYmMoqS0ZtpunTNTg9Gjmq4t2pu1OopV1ODKdhBHAzzl2Z85jLfJ2tLBblRsO4OB3G+x4dJS9xbtTdqdRSrqcGU7CCOBkCytwZdcHjIYqGq2a5onuj7SB2OraXbe63U6h7nJWPycj3em62AZzNLB0faQOx1bS7b3W6nUPc5Kx+Tke703bqrdOzI5eZZbxa21LfqvNFsRAMSWVkREQBERAEREASgs+Lbs8o3S/6mt+tQ/+Uv2UhpOXDKdbxWmf/Go+0j4j2Tt5JLS+S8PNEVl+5kXHaZOtW/0lX9Psf4ygpeWjVscmW/hrj0rPNWH9o6Gdr/GL8fJkniIk0qhos+Vxydd//UT6YH7Sg50RnHQ7SzuU+ajUA/Q2E53xkPEc0WnI3/nJeJIMwXwylan8ZHrTcfeXzOeM2bjs722c7hWTHoXAP0JnQ8zw/JkTPI/6xfh5/kRESScEREQBERAEREASJZ85jLfJ2tLBblRsO4OB3G+x4dJLYmMoqS0ZtpunTNTg9Gjmq4t2pu1OopV1ODKdhBHAzzl2Z85jLfJ2tLBblRsO4OB3G+x4dJS9xbtTdqdRSrqcGU7CCOBkCytwZdcHjIYqGq2a5onuj7SD2OraXbe63U6h7nJWPycj3em62AZzNLB0f6Qex1bS7b3W6nUPc5Kx+Tke703bqrdOzI5eZZbxa21LfqvNFsRAMSWVkREQBERAEpDSe2OU6vgtMf8AjB+8u+UJn3c9plG6bk+p+hVT/GR8R7J28kWt7fh5o0MvLRquGTLfx1z61qko2X5mNb6mTrUc6Yb9eL/5TVh/aOhnb/wivHyZvYiJNKofGXEEHcdk5uv7U0qtSkd6OyH8rFftOkpR+krJvY5RqkDBaoFUeY1W/uVvWRsQtkzvZJZpZKHetfh/SLqxBxG8bR14To7Jl6K1ClWG6oiv+pQfvOcJc2irKva2PZE+1RYp+U+2p+pH5Zrw70ehMzqriqjNf8v6kziIk0qoiIgCIiAIiIAiIgCRLPnMZb5O1pYLcqNh3BwO432PDpJbExlFSWjNtN06ZqcHo0c1XFu1N2p1FKupwZTsII4GecuzPnMZb5O1pYLcqNh3BwO432PDpKXuLdqbtTqKVdTgynYQRwMgWVuDLrg8ZDFQ1WzXNE90faQOx1bS7b3W6nUPc5Kx+Tke703WwDOZpYOj7SD2OraXbe63U6h7nJWPycj3em7dVbp2ZHLzLLeLW2pb9V5otiIBiSysiIiAfitVCKzscAoLE+AGJnN95dGrUeq292Zz+Zi33l2aR8q9hk+rgcGq+5X83xf2BpRsh4h7pFoySrSErH12+H9PqoWIUbzsHU7BOkbG2FKlTpjciqg/KoH2lF5jZO7fKFumGxW7RulP2/3AHnL7mWHWzZozyzWUId2r+P8ABERJRXhK/wBL2R9e3pXKjbSbVb+l8AD5MF/VLAmLlPJ63FGpQqfC6lT4YjePEb/KYTjxRaJOFu9BdGzu/Wc4SW6M8ufw16qMcKdYdmfBscUPriv5pGsoWLUKtSjUGDoxVvI7x4Hf5zwBw2jYZzotxepeLa431OD5SR0xE0GZOcYvrRHJHar7FUfiA+Low2+ZHCb+dNPVaooVlcq5uEuaERE9NYiIgCIiAIiIAiIgCRLPnMZb5O1pYLcqNh3BwO432PDpJbExlFSWjNtN06ZqcHo0c1XFu1N2p1FKupwZTsII4GecuzPnMZb5O1pYLcqNh3BwO432PDpKXuLdqbtTqKVdTgynYQRwMgWVuDLrg8ZDFQ1WzXNE90f6Qex1bS7b3W6nUPc5Kx+Tke703WwDOZpYOj7SD2OraXbe63U6h7nJWPycj3em7dVbp2ZHLzLLeLW2pb9V5otiIBmpzpy8tla1K7YFh7NNfmc/COnE+AMlN6LUrkIOclGPNlaaV8udtdLbocUoDb/W2BPoNUdcZB5+61YuzO5JZiWYneSTiT6mKFBnZUQEsxCqBxJOAHqZzZS4nqX3D0qipQXT9ZZeh7JGytdsN/uU8sGc+uoPIyy5rs38kC0tqVuvcXAnmx2sfNiTNjOhXHhikUrGX+nulPp09wiImZEEREArLS1m18N9THJK2Hoj/wCJ/LKznSd3aLVpvSqKGRwVYHiCMDKDzpzdexuGotiV+Km3zKdx6jcfESFfDR8SLXlGL44ehlzXL3fj6HvmZnObC5FQ4mk3s1VHFcfiA+Zd48xxl70K61FV0YMrAMpG0EEYgic1Sd6Os+f4Yi1uW9wx9hj/ACyTuP4CfQ7eJwU2cPZYzXAu1elrXaXPxX4LeifAZ9k0qgiIgCIiAIiIAiIgCIiAJEs+cxlvk7Wlgtyo2HcHA7jfY8OklsTGUVJaM203TpmpwejRzVcW7U3anUUq6nBlOwgjgZ5y7M+cxlvk7Wlgtyo2HcHA7jfY8Okpe4t2pu1OopV1ODKdhBHAyBZW4MuuDxkMVDVbNc0T3R/pB7HVtbtvdbqdQ9zkrH5OR7vTdpc/c6/464wQnsKeK0/xHvOeuGzwA5mRiJ47JOPCexwVULnclv8Au4lgaKM2u0qm8qD2Kfs08eLkbW/KD6t4SH5ByI95XShS3tvbgqj4mPgPqcBxl/5LyaltRShSGCINUfcnmScSfEzZRDV6voQc2xfoq/RR9qXyX5MqIiTipCIiAIiIAmjztzYS/oGm2C1F9qk/yt4/hO4j/wDJvInjSa0ZnXZKuSnF6NHN1/YPQqPRrKVdDgwP/NoI2g8RMeXlnrmWl/T1lwS4Uew/Aj5G/D48PoaUvrF6FRqVZCjqcGU/82jx4zn2VuD8C64LGwxUO6S5omuYukQ22rbXZLUNyPvNPwPNPqOm62qNZXUOjBlIxDAggg7iCN4nNMkOa2e1ewOCHXok4tSY7PEqe4fp4TZXdw7SIWPypWt2VbS7u8viJpM3c8Le+X3L4VMNtJsA48u8PEYzdyYmnuirzrlXLhmtGIiJ6YCIiAIiIAiIgCImpy9nTb2S61eoA3dpr7Tt0Xl4nATxtLdmcISm+GK1ZtXcAEkgAbSTsw8ZS+kjL9vdV1/hkBZPZeuNmvyUDvAfMfLZMbOvP2tfYoPdUP8A41PxeLnvdN3XfIxIdtvFsi0ZdlrofpbH2u5eff8AQT0trdqjrTpqWdjqqo2kk8BFtbNUdadNWZ2OCqoxJPIS5sxcxVsV7Wtg1yw2neEB7q+PNvLdv111ubJ+MxkMLDV7t8kZeZOaK2FH2sDXfA1G/ZF/CPqcT0kkROgkktEUm22Vs3Ob1bERE9NYiIgCIiAIiIAmizpzQo36YVBq1FHsVQNo8D8y+H7TexPGk1ozOuyVclKD0aOe84M2q9jU1K6bD8LjajdDz8DtmqnSV7Y066GnWRXRt6sMR/78ZWmcuiZlxqWDay7+xc+0P6XOw9Gw6mQ50NbxLRhM3hZ2buy+/o/sV0jlSCpII2gg4EHmDwMmOQtKVzQwWvhcIPmOq/6xv/MD1kRurR6TmnVRkcb1YFSPIzymlSceR1baar46TWq/epd2SdJlnXwDVDRblVGqP1jFfUiSehcrUGtTdWXmpDD1E5qnpb3LUzrU3dDzQlT6ib44h9Uci3JK3vXLT37/AGOlYlBW2fF9T+G7rH+rVqf7wZnLpOvx/OQ9adP7ATZ6xEgyyS9cpL5/Yu+JSDaTr8/zkHSnT+4Mw7nPu+qfFd1R/Tq0/wDaBHrEQskvfOS+f2L4q1lQFnZVUbyxAHqZG8q6R7KhiO27Vh3aQ1/7vh+spO5vHqnGrUdzzdmc/Uzxmt4h9ETaskgt7Ja+7b7k4y5pXuK2K2yignP439SMF8hj4yFVqzOxd2ZmO0sxLE9Sdpn4n7oUGdgiKzMdgVQWJ6AbTNEpOXM7FOHqoWkFp+95+JsMiZBrXlTsrdCx7x3Ko5s3AfU+MmGbWiipUwqXrGkm/s1wLnqdyfU9JZ+Tcl0ramKVCmqIOA/cneT4mbYUN7vY5mLzaurs1dqXyX3NLmjmTSsF1v8AqVyPaqEf2oO6v1P7SSIk1JJaIq1ts7ZOc3q2IiJ6axERAEREAREQBERAEREAREQDCypkWjdLqXFJKg4aw2jo29fIyC5Y0PIcWtK5T8FX2h5MNo8wZY8TCUIy5olUYu6j2JafT4FD5SzBvaGOtbs6/NS94PQe0PMTQVaZU6rgqeTAqfQzpeeNxaJUGFREccmAYfWaHh10Z1q88mv/AEhr7tvuc2RL9uMyLKp8VnQ/Kup/twmI2jWwP/bYdKlYf5zD1eRLWd09Yv5fco2JeS6NbAf9sT1qVj/nMq3zGsU+Gzon+oa/+4mPV5B53R0i/l9yhEUscFBJ5DafQTe5OzGva+GpbOo+ap7of3YE+QMvS2sadIYUqdNByRVX9hPeZrDrqyLZnkn7ENPe9fsVpkjQ8NjXdfH8FLZ6uw/YCTrJGb9C0XVt6KJzI2serHafWbGJvjXGPJHJvxl1/ty27ugiImZEEREAREQBERAEREAREQBERAEREAREQBERAEREAREQBERAEREAREQBERAEREAREQBERAEREA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3" name="Shape 168"/>
          <p:cNvSpPr/>
          <p:nvPr/>
        </p:nvSpPr>
        <p:spPr>
          <a:xfrm>
            <a:off x="496689" y="1429208"/>
            <a:ext cx="297404" cy="7310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671" y="2929"/>
                </a:lnTo>
                <a:lnTo>
                  <a:pt x="7200" y="2929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>
              <a:defRPr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2522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33_Safet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Изображение 19" descr="Снимок экрана 2016-08-24 в 11.07.46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1"/>
          <a:stretch/>
        </p:blipFill>
        <p:spPr>
          <a:xfrm>
            <a:off x="213645" y="232129"/>
            <a:ext cx="8745005" cy="975992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738059" y="423654"/>
            <a:ext cx="12357" cy="5807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1"/>
          <p:cNvSpPr txBox="1">
            <a:spLocks/>
          </p:cNvSpPr>
          <p:nvPr/>
        </p:nvSpPr>
        <p:spPr bwMode="auto">
          <a:xfrm>
            <a:off x="6653817" y="435279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algn="r"/>
            <a:fld id="{59004559-CCD2-4957-BC49-9F2E1C32210F}" type="slidenum">
              <a:rPr kumimoji="0" lang="en-US" sz="2000">
                <a:solidFill>
                  <a:srgbClr val="26BC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7</a:t>
            </a:fld>
            <a:endParaRPr kumimoji="0" lang="en-US" sz="2000" dirty="0">
              <a:solidFill>
                <a:srgbClr val="26BC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0583" y="287338"/>
            <a:ext cx="5656216" cy="1143000"/>
          </a:xfrm>
        </p:spPr>
        <p:txBody>
          <a:bodyPr/>
          <a:lstStyle/>
          <a:p>
            <a:r>
              <a:rPr lang="ru-RU" sz="1800" dirty="0">
                <a:solidFill>
                  <a:schemeClr val="bg1"/>
                </a:solidFill>
              </a:rPr>
              <a:t>ОСНОВНЫЕ ПРИНЦИПЫ ОБЕСПЕЧЕНИЯ БЕЗОПАСНОСТИ ТРУДА</a:t>
            </a:r>
            <a:br>
              <a:rPr lang="ru-RU" sz="1800" dirty="0">
                <a:solidFill>
                  <a:schemeClr val="bg1"/>
                </a:solidFill>
              </a:rPr>
            </a:b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8443" name="AutoShape 2" descr="data:image/jpeg;base64,/9j/4AAQSkZJRgABAQAAAQABAAD/2wCEAAkGBhQQEBIQDxAQFBIWFxwUFRUVGBQTGhocGBQVFRgXGRgbHCYgFxkjGhQWHy8gIycpLSwsGB4xQTctQSY3LSkBCQoKDgwOGg8PGjUfHR81KSw1NSkpNSw1LDUsNTUpLC8vLCktLC8sNSwwLCwsLCwpLCwpLCosLCwsLDQsNCwsNf/AABEIAOEA4QMBIgACEQEDEQH/xAAcAAEAAgMBAQEAAAAAAAAAAAAABgcEBQgDAQL/xABAEAACAQIBCQUGBAUDBAMAAAABAgADBBEFBgcSITFBUXETQmGBkSIjMlKhwWKCkrEUQ3KiwmOy8DNEo/FTc9H/xAAaAQEAAgMBAAAAAAAAAAAAAAAABAYCAwUB/8QAMBEAAgIABAMECwEBAQAAAAAAAAECAwQFESESMUEiUWHBExQycZGhsdHh8PEjQjP/2gAMAwEAAhEDEQA/ALxiIgCIiAIiIAiIgCJ4Xl9TooXrVEpoO8xCj68ZCssaW7enittTes3zH3aepGsfSYynGPNkinDW3P8Azjr+95PJ8Jw3yk8paTr2tiFqJRXlTUY/qbE+mEjl5lKrWONatVqH8bM37maHiF0R1q8ktftyS+f2OgLjOC2p/wDUurdf6qiD6YzCfPixG+8oeTY/tKDAiYesPuJayOvrNl+JnzYn/vKHm2H7zMoZx21T4Lq3bwFRCfTGc7wY9YfcHkdfSTOmFYHaDiJ9nNtrf1KRxpValM80Zk/YyRZN0lXtHAGqKq8qqhv7hg31maxC6oiWZJYvYkn79vuXhEr/ACRpeovgt1SekfmX3i9SNjD0Mm2T8p0rhNehVSovNSDh4HkfAzdGcZcmcq7C3Uf+kdP3vMqIiZkYREQBERAEREAREQBERAEREARE1OcWc1GxpdpWbafgQfE55AcuZOwTxtLdmcISnJRitWzZ166opd2VVAxLMQABzJO6V3nLpZVcadgoc7u1cHV/Ku9upwHgZCs588K9+/vDq0gcVpKTqjkT8zeJ8sJopEne3tEs2EyiMO1du+7p+foZWUcq1bl+0r1XqNzY44eAG5R4DCYsSUZC0dXd1gxTsaZ79XFSeifEfPAeMjpOT2OxOyuiOsmooi8AbcOPKXHkrRPa0sDXNSu3idRf0rt9SZKrHI9GgMKFGlT/AKFVfqBiZvjh5Pmcm3Oqo7QTl8v34FB22blzU207W4YcxTfD1wwmcmYV8d1pU8zTX92l9RNnq67yFLPLekV8/wAFCvmDfjfaVPI0z+zTCuM2bqnte0uAOfZuR6gYToeI9XXeI55b1ivn+TmdhgcDsPI7D6T5Oj73JlKsMK1GnUH41Vv3Ei2VdFVpVxNLXoN+A6y/pbH6ETW8O1yJlWdVS2nFx+ZTMyLHKFSg4qUaj03HeUkHoeY8DJLlzRndW2LIor0xxp46w6odvpjImRhsO+aHFxe5167ar46wakiy82tLW6nfr4dsg/3oP3X0lj2l2lVFqUnV0baGUgg+c5sm3zdzpr2L61BvZPx022o3UcD4jbN8L2tpHJxeUQn2qdn3dPx9DoKJo82M7aN+mtSOrUA9uk3xL4/iXxH03TeSYmmtUVeyuVcnGa0aERE9MBERAEREAREQBETU5zZxU7Gg1aptO5E4s3ADw4k8BPG9FqzOEJTkoxWrZjZ3Z3U8n0sWwaq3/Tp47/xHko5+UpDKuVal1VatXcs7egHBVHBRyjKuVal1WavWbWdvQDgoHADlMSQLLHN+Bc8DgY4aPfJ835ITcZuZqV759WiuCD4qjbEXz4nwG3pNPJ/o7z9Fvq2l0QKOPu6m7UJOOq34STv4dN2MEm9JG/FzthU5VLV/vxJrm1mDb2WDava1h/McA4f0LuT9/GSWAYnRSSWiKNbbO2XFN6sRET01iIiAIiIAiIgCaDOPMm3vgTUTUq8KqYBvzcHHX6TfxPGk9mbK7J1y4oPRlCZz5mV7Bsag16ROC1Vx1TyB+RvA+RM0M6Vr0FqKUdVZWGBVgCCORB3ypc+dHRtta4tAWob2Te1PxHFk+o+oh2U8O8Sz4HNVa1XbtLv6P7EMsL+pQqLVouUdTiGH7eIPEHfLqzLz1S/p6rYJcKPbTgR86c18OH1NGz3sb56FRatFirocVYf82jgRxmuuxwfgTcbgoYqHdJcmdJRNFmhnSl/QDjBai+zVTkeY/Cd48xwm9nQTTWqKVZXKuThJaNCIiemAiIgCIiAedeuqKzuQqqCzE7gAMST5Sh88M52v7g1NopL7NJTwXHeR8zbz5DhJrpZzl1VWxpna2D1cPlx9lPMjE+AHOVbId89XwotOUYTgj6aXN8vd+foJJM2sxK99Sq1kIRVGCa38xhvUHgPxc8Bzww81M3WvrlaK4hB7VRvlUb/M7h4nwl92dmlGmtKkoVEAVVHACY1VcW75G7MsweH0hX7T+X9OcLi3am7U6ilXU4Mp2EEcDPOXZnzmMt8na0sFuVGw7g4Hcb7Hh0lL3Fu1N2p1FKupwZTsII4GYWVuDJeDxkMVDVbNc0T3R9pA7HVtLtvdbqdQ9zkrH5OR7vTdbAM5mlg6PtIHY6tpdt7rdTqHuclY/JyPd6bt1VunZkcvMst4tbalv1Xmi2IgGJLKyIiIAiIgCIiAIiIAnwifYgFRaRMxf4Ym6tl9wT7aD+WTxH4CfQ+B2QOdLVqIdWRwGVgQQdoIIwII5Sis9s1jYXBUYmi+LUmPLipPNccOhB4yFdXw9pFryrHu1eisfaXLxMPNnOB7G4WumJG51+ZTvHXiDzAl+2N6lemlWk2sjgMp8D9/Cc2yx9E2cuq7WNQ+y2L0ceB3unmPaHRucUT0fCxm+E9JD00ecefivwWlERJpVBERAE8L+8WjSerUOCIpdugGPrPeQPS3ljs7VLdT7VZsW/oTAn1Yp6GYzlwxbJGGpd1sa+/9ZVuVcpNc16lep8TsWPhyXoBgPKYkSUaOshfxV6hYY06XvX5Eg+wvm2B6KZzUnJ6F5snGityfKKLMzBza/grVdYYVqmD1OY2eyn5QfUmSWInTSSWiKFbbK2bnLmxIlnzmMt8na0sFuVGw7g4Hcb7Hh0ktieSipLRntN06ZqcHo0c1XFu1N2p1FKupwZTsII4GecuzPnMZb5O1pYLcqNh3BwO432PDpKXuLdqbtTqKVdTgynYQRwMgWVuDLrg8ZDFQ1WzXNE90faQex1bS7b3W6nUPc5Kx+Tke703WwDOZpYOj7SD2OraXbe63U6h7nJWPycj3em7bVbp2ZHLzLLeLW2pb9V5otiIBiTCsiIiAIiIAiIgCIiAJpM8M3RfWr0tnaD26R5OBs8jtB6zdxPGtVozOucq5KceaOaHQqSrAgg4EHeCNhB8Z+7S6alUSrTODowZTyIOIku0pZC7C77ZRglca35xgH9cVbzMhk5slwvQvtNsb6lNcn+s6MyLlRbq3pXCbnUNhyO5l8iCPKZsrjQ9ljFK1ox+E9qnRtjDybA/mljzoQlxRTKTi6PQXSh3fToIiJmRRKS0nZS7bKDqD7NJVpjrhrt9Ww8pdhOE5wyleGtWq1Tvd2f8AUxP3kbEPZI7uSV62yn3L6/wxpceifJXZWRrEe1Wcn8qYov11z5ynAOW/hOjcj2IoW9GiP5aKnooBPrNeHjrLUnZ1bw1KC/6f0/UZkREmlUEREASJZ85jLfJ2tLBblRsO4OB3G+x4dJLYmMoqS0ZtpunTNTg9Gjmq4t2pu1OopV1ODKdhBHAzzl2Z85jLfJ2tLBblRsO4OB3G+x4dJS9xbtTdqdRSrqcGU7CCOBkCytwZdcHjIYqGq2a5onuj7SD2OraXbe63U6h7nJWPycj3em62AZzNLB0faQex1bS7b3W6nUPc5Kx+Tke703bqrdOzI5eZZbxa21LfqvNFsRAMSWVkREQBERAEREAREQCKaTMk9vYVGA9qiRVHQbH/ALST5CUjOlbmgKiNTYYqylT0IwP0M5uubc03em29GKHqpKn9pDxC3TLTklutcq303+P8N7mDlLsMoUGx9l27Juj+yP7tU+Uvic0U6pUhl3qQw6g4j6idI2lwKlNKg3OoYdGAP3mWHezRGzyvScLO/b4f09oiJKK+a/OC47O0uH+Wk7eiMROdgJfmfD4ZOuz/AKTD12feUHIeI5otORr/ADm/E2Oblt2l5bUzuasgPTXBP0BnREoXMJMcpWo/GT6U3P2l9TPD8mRM8l/rFeHn+BERJJwRERAEREASJZ85jLfJ2tLBblRsO4OB3G+x4dJLYmMoqS0ZtpunTNTg9Gjmq4t2pu1OopV1ODKdhBHAzzl2Z85jLfJ2tLBblRsO4OB3G+x4dJS9xbtTdqdRSrqcGU7CCOBkCytwZdcHjIYqGq2a5onuj7SB2OraXbe63U6h7nJWPycj3em62AZzNLB0faQOx1bS7b3W6nUPc5Kx+Tke703bqrdOzI5eZZbxa21LfqvNFsRAMSWVkREQBERAEREASgs+Lbs8o3S/6mt+tQ/+Uv2UhpOXDKdbxWmf/Go+0j4j2Tt5JLS+S8PNEVl+5kXHaZOtW/0lX9Psf4ygpeWjVscmW/hrj0rPNWH9o6Gdr/GL8fJkniIk0qhos+Vxydd//UT6YH7Sg50RnHQ7SzuU+ajUA/Q2E53xkPEc0WnI3/nJeJIMwXwylan8ZHrTcfeXzOeM2bjs722c7hWTHoXAP0JnQ8zw/JkTPI/6xfh5/kRESScEREQBERAEREASJZ85jLfJ2tLBblRsO4OB3G+x4dJLYmMoqS0ZtpunTNTg9Gjmq4t2pu1OopV1ODKdhBHAzzl2Z85jLfJ2tLBblRsO4OB3G+x4dJS9xbtTdqdRSrqcGU7CCOBkCytwZdcHjIYqGq2a5onuj7SD2OraXbe63U6h7nJWPycj3em62AZzNLB0f6Qex1bS7b3W6nUPc5Kx+Tke703bqrdOzI5eZZbxa21LfqvNFsRAMSWVkREQBERAEpDSe2OU6vgtMf8AjB+8u+UJn3c9plG6bk+p+hVT/GR8R7J28kWt7fh5o0MvLRquGTLfx1z61qko2X5mNb6mTrUc6Yb9eL/5TVh/aOhnb/wivHyZvYiJNKofGXEEHcdk5uv7U0qtSkd6OyH8rFftOkpR+krJvY5RqkDBaoFUeY1W/uVvWRsQtkzvZJZpZKHetfh/SLqxBxG8bR14To7Jl6K1ClWG6oiv+pQfvOcJc2irKva2PZE+1RYp+U+2p+pH5Zrw70ehMzqriqjNf8v6kziIk0qoiIgCIiAIiIAiIgCRLPnMZb5O1pYLcqNh3BwO432PDpJbExlFSWjNtN06ZqcHo0c1XFu1N2p1FKupwZTsII4GecuzPnMZb5O1pYLcqNh3BwO432PDpKXuLdqbtTqKVdTgynYQRwMgWVuDLrg8ZDFQ1WzXNE90faQOx1bS7b3W6nUPc5Kx+Tke703WwDOZpYOj7SD2OraXbe63U6h7nJWPycj3em7dVbp2ZHLzLLeLW2pb9V5otiIBiSysiIiAfitVCKzscAoLE+AGJnN95dGrUeq292Zz+Zi33l2aR8q9hk+rgcGq+5X83xf2BpRsh4h7pFoySrSErH12+H9PqoWIUbzsHU7BOkbG2FKlTpjciqg/KoH2lF5jZO7fKFumGxW7RulP2/3AHnL7mWHWzZozyzWUId2r+P8ABERJRXhK/wBL2R9e3pXKjbSbVb+l8AD5MF/VLAmLlPJ63FGpQqfC6lT4YjePEb/KYTjxRaJOFu9BdGzu/Wc4SW6M8ufw16qMcKdYdmfBscUPriv5pGsoWLUKtSjUGDoxVvI7x4Hf5zwBw2jYZzotxepeLa431OD5SR0xE0GZOcYvrRHJHar7FUfiA+Low2+ZHCb+dNPVaooVlcq5uEuaERE9NYiIgCIiAIiIAiIgCRLPnMZb5O1pYLcqNh3BwO432PDpJbExlFSWjNtN06ZqcHo0c1XFu1N2p1FKupwZTsII4GecuzPnMZb5O1pYLcqNh3BwO432PDpKXuLdqbtTqKVdTgynYQRwMgWVuDLrg8ZDFQ1WzXNE90f6Qex1bS7b3W6nUPc5Kx+Tke703WwDOZpYOj7SD2OraXbe63U6h7nJWPycj3em7dVbp2ZHLzLLeLW2pb9V5otiIBmpzpy8tla1K7YFh7NNfmc/COnE+AMlN6LUrkIOclGPNlaaV8udtdLbocUoDb/W2BPoNUdcZB5+61YuzO5JZiWYneSTiT6mKFBnZUQEsxCqBxJOAHqZzZS4nqX3D0qipQXT9ZZeh7JGytdsN/uU8sGc+uoPIyy5rs38kC0tqVuvcXAnmx2sfNiTNjOhXHhikUrGX+nulPp09wiImZEEREArLS1m18N9THJK2Hoj/wCJ/LKznSd3aLVpvSqKGRwVYHiCMDKDzpzdexuGotiV+Km3zKdx6jcfESFfDR8SLXlGL44ehlzXL3fj6HvmZnObC5FQ4mk3s1VHFcfiA+Zd48xxl70K61FV0YMrAMpG0EEYgic1Sd6Os+f4Yi1uW9wx9hj/ACyTuP4CfQ7eJwU2cPZYzXAu1elrXaXPxX4LeifAZ9k0qgiIgCIiAIiIAiIgCIiAJEs+cxlvk7Wlgtyo2HcHA7jfY8OklsTGUVJaM203TpmpwejRzVcW7U3anUUq6nBlOwgjgZ5y7M+cxlvk7Wlgtyo2HcHA7jfY8Okpe4t2pu1OopV1ODKdhBHAyBZW4MuuDxkMVDVbNc0T3R/pB7HVtbtvdbqdQ9zkrH5OR7vTdpc/c6/464wQnsKeK0/xHvOeuGzwA5mRiJ47JOPCexwVULnclv8Au4lgaKM2u0qm8qD2Kfs08eLkbW/KD6t4SH5ByI95XShS3tvbgqj4mPgPqcBxl/5LyaltRShSGCINUfcnmScSfEzZRDV6voQc2xfoq/RR9qXyX5MqIiTipCIiAIiIAmjztzYS/oGm2C1F9qk/yt4/hO4j/wDJvInjSa0ZnXZKuSnF6NHN1/YPQqPRrKVdDgwP/NoI2g8RMeXlnrmWl/T1lwS4Uew/Aj5G/D48PoaUvrF6FRqVZCjqcGU/82jx4zn2VuD8C64LGwxUO6S5omuYukQ22rbXZLUNyPvNPwPNPqOm62qNZXUOjBlIxDAggg7iCN4nNMkOa2e1ewOCHXok4tSY7PEqe4fp4TZXdw7SIWPypWt2VbS7u8viJpM3c8Le+X3L4VMNtJsA48u8PEYzdyYmnuirzrlXLhmtGIiJ6YCIiAIiIAiIgCImpy9nTb2S61eoA3dpr7Tt0Xl4nATxtLdmcISm+GK1ZtXcAEkgAbSTsw8ZS+kjL9vdV1/hkBZPZeuNmvyUDvAfMfLZMbOvP2tfYoPdUP8A41PxeLnvdN3XfIxIdtvFsi0ZdlrofpbH2u5eff8AQT0trdqjrTpqWdjqqo2kk8BFtbNUdadNWZ2OCqoxJPIS5sxcxVsV7Wtg1yw2neEB7q+PNvLdv111ubJ+MxkMLDV7t8kZeZOaK2FH2sDXfA1G/ZF/CPqcT0kkROgkktEUm22Vs3Ob1bERE9NYiIgCIiAIiIAmizpzQo36YVBq1FHsVQNo8D8y+H7TexPGk1ozOuyVclKD0aOe84M2q9jU1K6bD8LjajdDz8DtmqnSV7Y066GnWRXRt6sMR/78ZWmcuiZlxqWDay7+xc+0P6XOw9Gw6mQ50NbxLRhM3hZ2buy+/o/sV0jlSCpII2gg4EHmDwMmOQtKVzQwWvhcIPmOq/6xv/MD1kRurR6TmnVRkcb1YFSPIzymlSceR1baar46TWq/epd2SdJlnXwDVDRblVGqP1jFfUiSehcrUGtTdWXmpDD1E5qnpb3LUzrU3dDzQlT6ib44h9Uci3JK3vXLT37/AGOlYlBW2fF9T+G7rH+rVqf7wZnLpOvx/OQ9adP7ATZ6xEgyyS9cpL5/Yu+JSDaTr8/zkHSnT+4Mw7nPu+qfFd1R/Tq0/wDaBHrEQskvfOS+f2L4q1lQFnZVUbyxAHqZG8q6R7KhiO27Vh3aQ1/7vh+spO5vHqnGrUdzzdmc/Uzxmt4h9ETaskgt7Ja+7b7k4y5pXuK2K2yignP439SMF8hj4yFVqzOxd2ZmO0sxLE9Sdpn4n7oUGdgiKzMdgVQWJ6AbTNEpOXM7FOHqoWkFp+95+JsMiZBrXlTsrdCx7x3Ko5s3AfU+MmGbWiipUwqXrGkm/s1wLnqdyfU9JZ+Tcl0ramKVCmqIOA/cneT4mbYUN7vY5mLzaurs1dqXyX3NLmjmTSsF1v8AqVyPaqEf2oO6v1P7SSIk1JJaIq1ts7ZOc3q2IiJ6axERAEREAREQBERAEREAREQDCypkWjdLqXFJKg4aw2jo29fIyC5Y0PIcWtK5T8FX2h5MNo8wZY8TCUIy5olUYu6j2JafT4FD5SzBvaGOtbs6/NS94PQe0PMTQVaZU6rgqeTAqfQzpeeNxaJUGFREccmAYfWaHh10Z1q88mv/AEhr7tvuc2RL9uMyLKp8VnQ/Kup/twmI2jWwP/bYdKlYf5zD1eRLWd09Yv5fco2JeS6NbAf9sT1qVj/nMq3zGsU+Gzon+oa/+4mPV5B53R0i/l9yhEUscFBJ5DafQTe5OzGva+GpbOo+ap7of3YE+QMvS2sadIYUqdNByRVX9hPeZrDrqyLZnkn7ENPe9fsVpkjQ8NjXdfH8FLZ6uw/YCTrJGb9C0XVt6KJzI2serHafWbGJvjXGPJHJvxl1/ty27ugiImZEEREAREQBERAEREAREQBERAEREAREQBERAEREAREQBERAEREAREQBERAEREAREQBERAEREA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8444" name="AutoShape 4" descr="data:image/jpeg;base64,/9j/4AAQSkZJRgABAQAAAQABAAD/2wCEAAkGBhQQEBIQDxAQFBIWFxwUFRUVGBQTGhocGBQVFRgXGRgbHCYgFxkjGhQWHy8gIycpLSwsGB4xQTctQSY3LSkBCQoKDgwOGg8PGjUfHR81KSw1NSkpNSw1LDUsNTUpLC8vLCktLC8sNSwwLCwsLCwpLCwpLCosLCwsLDQsNCwsNf/AABEIAOEA4QMBIgACEQEDEQH/xAAcAAEAAgMBAQEAAAAAAAAAAAAABgcEBQgDAQL/xABAEAACAQIBCQUGBAUDBAMAAAABAgADBBEFBgcSITFBUXETQmGBkSIjMlKhwWKCkrEUQ3KiwmOy8DNEo/FTc9H/xAAaAQEAAgMBAAAAAAAAAAAAAAAABAYCAwUB/8QAMBEAAgIABAMECwEBAQAAAAAAAAECAwQFESESMUEiUWHBExQycZGhsdHh8PEjQjP/2gAMAwEAAhEDEQA/ALxiIgCIiAIiIAiIgCJ4Xl9TooXrVEpoO8xCj68ZCssaW7enittTes3zH3aepGsfSYynGPNkinDW3P8Azjr+95PJ8Jw3yk8paTr2tiFqJRXlTUY/qbE+mEjl5lKrWONatVqH8bM37maHiF0R1q8ktftyS+f2OgLjOC2p/wDUurdf6qiD6YzCfPixG+8oeTY/tKDAiYesPuJayOvrNl+JnzYn/vKHm2H7zMoZx21T4Lq3bwFRCfTGc7wY9YfcHkdfSTOmFYHaDiJ9nNtrf1KRxpValM80Zk/YyRZN0lXtHAGqKq8qqhv7hg31maxC6oiWZJYvYkn79vuXhEr/ACRpeovgt1SekfmX3i9SNjD0Mm2T8p0rhNehVSovNSDh4HkfAzdGcZcmcq7C3Uf+kdP3vMqIiZkYREQBERAEREAREQBERAEREARE1OcWc1GxpdpWbafgQfE55AcuZOwTxtLdmcISnJRitWzZ166opd2VVAxLMQABzJO6V3nLpZVcadgoc7u1cHV/Ku9upwHgZCs588K9+/vDq0gcVpKTqjkT8zeJ8sJopEne3tEs2EyiMO1du+7p+foZWUcq1bl+0r1XqNzY44eAG5R4DCYsSUZC0dXd1gxTsaZ79XFSeifEfPAeMjpOT2OxOyuiOsmooi8AbcOPKXHkrRPa0sDXNSu3idRf0rt9SZKrHI9GgMKFGlT/AKFVfqBiZvjh5Pmcm3Oqo7QTl8v34FB22blzU207W4YcxTfD1wwmcmYV8d1pU8zTX92l9RNnq67yFLPLekV8/wAFCvmDfjfaVPI0z+zTCuM2bqnte0uAOfZuR6gYToeI9XXeI55b1ivn+TmdhgcDsPI7D6T5Oj73JlKsMK1GnUH41Vv3Ei2VdFVpVxNLXoN+A6y/pbH6ETW8O1yJlWdVS2nFx+ZTMyLHKFSg4qUaj03HeUkHoeY8DJLlzRndW2LIor0xxp46w6odvpjImRhsO+aHFxe5167ar46wakiy82tLW6nfr4dsg/3oP3X0lj2l2lVFqUnV0baGUgg+c5sm3zdzpr2L61BvZPx022o3UcD4jbN8L2tpHJxeUQn2qdn3dPx9DoKJo82M7aN+mtSOrUA9uk3xL4/iXxH03TeSYmmtUVeyuVcnGa0aERE9MBERAEREAREQBETU5zZxU7Gg1aptO5E4s3ADw4k8BPG9FqzOEJTkoxWrZjZ3Z3U8n0sWwaq3/Tp47/xHko5+UpDKuVal1VatXcs7egHBVHBRyjKuVal1WavWbWdvQDgoHADlMSQLLHN+Bc8DgY4aPfJ835ITcZuZqV759WiuCD4qjbEXz4nwG3pNPJ/o7z9Fvq2l0QKOPu6m7UJOOq34STv4dN2MEm9JG/FzthU5VLV/vxJrm1mDb2WDava1h/McA4f0LuT9/GSWAYnRSSWiKNbbO2XFN6sRET01iIiAIiIAiIgCaDOPMm3vgTUTUq8KqYBvzcHHX6TfxPGk9mbK7J1y4oPRlCZz5mV7Bsag16ROC1Vx1TyB+RvA+RM0M6Vr0FqKUdVZWGBVgCCORB3ypc+dHRtta4tAWob2Te1PxHFk+o+oh2U8O8Sz4HNVa1XbtLv6P7EMsL+pQqLVouUdTiGH7eIPEHfLqzLz1S/p6rYJcKPbTgR86c18OH1NGz3sb56FRatFirocVYf82jgRxmuuxwfgTcbgoYqHdJcmdJRNFmhnSl/QDjBai+zVTkeY/Cd48xwm9nQTTWqKVZXKuThJaNCIiemAiIgCIiAedeuqKzuQqqCzE7gAMST5Sh88M52v7g1NopL7NJTwXHeR8zbz5DhJrpZzl1VWxpna2D1cPlx9lPMjE+AHOVbId89XwotOUYTgj6aXN8vd+foJJM2sxK99Sq1kIRVGCa38xhvUHgPxc8Bzww81M3WvrlaK4hB7VRvlUb/M7h4nwl92dmlGmtKkoVEAVVHACY1VcW75G7MsweH0hX7T+X9OcLi3am7U6ilXU4Mp2EEcDPOXZnzmMt8na0sFuVGw7g4Hcb7Hh0lL3Fu1N2p1FKupwZTsII4GYWVuDJeDxkMVDVbNc0T3R9pA7HVtLtvdbqdQ9zkrH5OR7vTdbAM5mlg6PtIHY6tpdt7rdTqHuclY/JyPd6bt1VunZkcvMst4tbalv1Xmi2IgGJLKyIiIAiIgCIiAIiIAnwifYgFRaRMxf4Ym6tl9wT7aD+WTxH4CfQ+B2QOdLVqIdWRwGVgQQdoIIwII5Sis9s1jYXBUYmi+LUmPLipPNccOhB4yFdXw9pFryrHu1eisfaXLxMPNnOB7G4WumJG51+ZTvHXiDzAl+2N6lemlWk2sjgMp8D9/Cc2yx9E2cuq7WNQ+y2L0ceB3unmPaHRucUT0fCxm+E9JD00ecefivwWlERJpVBERAE8L+8WjSerUOCIpdugGPrPeQPS3ljs7VLdT7VZsW/oTAn1Yp6GYzlwxbJGGpd1sa+/9ZVuVcpNc16lep8TsWPhyXoBgPKYkSUaOshfxV6hYY06XvX5Eg+wvm2B6KZzUnJ6F5snGityfKKLMzBza/grVdYYVqmD1OY2eyn5QfUmSWInTSSWiKFbbK2bnLmxIlnzmMt8na0sFuVGw7g4Hcb7Hh0ktieSipLRntN06ZqcHo0c1XFu1N2p1FKupwZTsII4GecuzPnMZb5O1pYLcqNh3BwO432PDpKXuLdqbtTqKVdTgynYQRwMgWVuDLrg8ZDFQ1WzXNE90faQex1bS7b3W6nUPc5Kx+Tke703WwDOZpYOj7SD2OraXbe63U6h7nJWPycj3em7bVbp2ZHLzLLeLW2pb9V5otiIBiTCsiIiAIiIAiIgCIiAJpM8M3RfWr0tnaD26R5OBs8jtB6zdxPGtVozOucq5KceaOaHQqSrAgg4EHeCNhB8Z+7S6alUSrTODowZTyIOIku0pZC7C77ZRglca35xgH9cVbzMhk5slwvQvtNsb6lNcn+s6MyLlRbq3pXCbnUNhyO5l8iCPKZsrjQ9ljFK1ox+E9qnRtjDybA/mljzoQlxRTKTi6PQXSh3fToIiJmRRKS0nZS7bKDqD7NJVpjrhrt9Ww8pdhOE5wyleGtWq1Tvd2f8AUxP3kbEPZI7uSV62yn3L6/wxpceifJXZWRrEe1Wcn8qYov11z5ynAOW/hOjcj2IoW9GiP5aKnooBPrNeHjrLUnZ1bw1KC/6f0/UZkREmlUEREASJZ85jLfJ2tLBblRsO4OB3G+x4dJLYmMoqS0ZtpunTNTg9Gjmq4t2pu1OopV1ODKdhBHAzzl2Z85jLfJ2tLBblRsO4OB3G+x4dJS9xbtTdqdRSrqcGU7CCOBkCytwZdcHjIYqGq2a5onuj7SD2OraXbe63U6h7nJWPycj3em62AZzNLB0faQex1bS7b3W6nUPc5Kx+Tke703bqrdOzI5eZZbxa21LfqvNFsRAMSWVkREQBERAEREAREQCKaTMk9vYVGA9qiRVHQbH/ALST5CUjOlbmgKiNTYYqylT0IwP0M5uubc03em29GKHqpKn9pDxC3TLTklutcq303+P8N7mDlLsMoUGx9l27Juj+yP7tU+Uvic0U6pUhl3qQw6g4j6idI2lwKlNKg3OoYdGAP3mWHezRGzyvScLO/b4f09oiJKK+a/OC47O0uH+Wk7eiMROdgJfmfD4ZOuz/AKTD12feUHIeI5otORr/ADm/E2Oblt2l5bUzuasgPTXBP0BnREoXMJMcpWo/GT6U3P2l9TPD8mRM8l/rFeHn+BERJJwRERAEREASJZ85jLfJ2tLBblRsO4OB3G+x4dJLYmMoqS0ZtpunTNTg9Gjmq4t2pu1OopV1ODKdhBHAzzl2Z85jLfJ2tLBblRsO4OB3G+x4dJS9xbtTdqdRSrqcGU7CCOBkCytwZdcHjIYqGq2a5onuj7SB2OraXbe63U6h7nJWPycj3em62AZzNLB0faQOx1bS7b3W6nUPc5Kx+Tke703bqrdOzI5eZZbxa21LfqvNFsRAMSWVkREQBERAEREASgs+Lbs8o3S/6mt+tQ/+Uv2UhpOXDKdbxWmf/Go+0j4j2Tt5JLS+S8PNEVl+5kXHaZOtW/0lX9Psf4ygpeWjVscmW/hrj0rPNWH9o6Gdr/GL8fJkniIk0qhos+Vxydd//UT6YH7Sg50RnHQ7SzuU+ajUA/Q2E53xkPEc0WnI3/nJeJIMwXwylan8ZHrTcfeXzOeM2bjs722c7hWTHoXAP0JnQ8zw/JkTPI/6xfh5/kRESScEREQBERAEREASJZ85jLfJ2tLBblRsO4OB3G+x4dJLYmMoqS0ZtpunTNTg9Gjmq4t2pu1OopV1ODKdhBHAzzl2Z85jLfJ2tLBblRsO4OB3G+x4dJS9xbtTdqdRSrqcGU7CCOBkCytwZdcHjIYqGq2a5onuj7SD2OraXbe63U6h7nJWPycj3em62AZzNLB0f6Qex1bS7b3W6nUPc5Kx+Tke703bqrdOzI5eZZbxa21LfqvNFsRAMSWVkREQBERAEpDSe2OU6vgtMf8AjB+8u+UJn3c9plG6bk+p+hVT/GR8R7J28kWt7fh5o0MvLRquGTLfx1z61qko2X5mNb6mTrUc6Yb9eL/5TVh/aOhnb/wivHyZvYiJNKofGXEEHcdk5uv7U0qtSkd6OyH8rFftOkpR+krJvY5RqkDBaoFUeY1W/uVvWRsQtkzvZJZpZKHetfh/SLqxBxG8bR14To7Jl6K1ClWG6oiv+pQfvOcJc2irKva2PZE+1RYp+U+2p+pH5Zrw70ehMzqriqjNf8v6kziIk0qoiIgCIiAIiIAiIgCRLPnMZb5O1pYLcqNh3BwO432PDpJbExlFSWjNtN06ZqcHo0c1XFu1N2p1FKupwZTsII4GecuzPnMZb5O1pYLcqNh3BwO432PDpKXuLdqbtTqKVdTgynYQRwMgWVuDLrg8ZDFQ1WzXNE90faQOx1bS7b3W6nUPc5Kx+Tke703WwDOZpYOj7SD2OraXbe63U6h7nJWPycj3em7dVbp2ZHLzLLeLW2pb9V5otiIBiSysiIiAfitVCKzscAoLE+AGJnN95dGrUeq292Zz+Zi33l2aR8q9hk+rgcGq+5X83xf2BpRsh4h7pFoySrSErH12+H9PqoWIUbzsHU7BOkbG2FKlTpjciqg/KoH2lF5jZO7fKFumGxW7RulP2/3AHnL7mWHWzZozyzWUId2r+P8ABERJRXhK/wBL2R9e3pXKjbSbVb+l8AD5MF/VLAmLlPJ63FGpQqfC6lT4YjePEb/KYTjxRaJOFu9BdGzu/Wc4SW6M8ufw16qMcKdYdmfBscUPriv5pGsoWLUKtSjUGDoxVvI7x4Hf5zwBw2jYZzotxepeLa431OD5SR0xE0GZOcYvrRHJHar7FUfiA+Low2+ZHCb+dNPVaooVlcq5uEuaERE9NYiIgCIiAIiIAiIgCRLPnMZb5O1pYLcqNh3BwO432PDpJbExlFSWjNtN06ZqcHo0c1XFu1N2p1FKupwZTsII4GecuzPnMZb5O1pYLcqNh3BwO432PDpKXuLdqbtTqKVdTgynYQRwMgWVuDLrg8ZDFQ1WzXNE90f6Qex1bS7b3W6nUPc5Kx+Tke703WwDOZpYOj7SD2OraXbe63U6h7nJWPycj3em7dVbp2ZHLzLLeLW2pb9V5otiIBmpzpy8tla1K7YFh7NNfmc/COnE+AMlN6LUrkIOclGPNlaaV8udtdLbocUoDb/W2BPoNUdcZB5+61YuzO5JZiWYneSTiT6mKFBnZUQEsxCqBxJOAHqZzZS4nqX3D0qipQXT9ZZeh7JGytdsN/uU8sGc+uoPIyy5rs38kC0tqVuvcXAnmx2sfNiTNjOhXHhikUrGX+nulPp09wiImZEEREArLS1m18N9THJK2Hoj/wCJ/LKznSd3aLVpvSqKGRwVYHiCMDKDzpzdexuGotiV+Km3zKdx6jcfESFfDR8SLXlGL44ehlzXL3fj6HvmZnObC5FQ4mk3s1VHFcfiA+Zd48xxl70K61FV0YMrAMpG0EEYgic1Sd6Os+f4Yi1uW9wx9hj/ACyTuP4CfQ7eJwU2cPZYzXAu1elrXaXPxX4LeifAZ9k0qgiIgCIiAIiIAiIgCIiAJEs+cxlvk7Wlgtyo2HcHA7jfY8OklsTGUVJaM203TpmpwejRzVcW7U3anUUq6nBlOwgjgZ5y7M+cxlvk7Wlgtyo2HcHA7jfY8Okpe4t2pu1OopV1ODKdhBHAyBZW4MuuDxkMVDVbNc0T3R/pB7HVtbtvdbqdQ9zkrH5OR7vTdpc/c6/464wQnsKeK0/xHvOeuGzwA5mRiJ47JOPCexwVULnclv8Au4lgaKM2u0qm8qD2Kfs08eLkbW/KD6t4SH5ByI95XShS3tvbgqj4mPgPqcBxl/5LyaltRShSGCINUfcnmScSfEzZRDV6voQc2xfoq/RR9qXyX5MqIiTipCIiAIiIAmjztzYS/oGm2C1F9qk/yt4/hO4j/wDJvInjSa0ZnXZKuSnF6NHN1/YPQqPRrKVdDgwP/NoI2g8RMeXlnrmWl/T1lwS4Uew/Aj5G/D48PoaUvrF6FRqVZCjqcGU/82jx4zn2VuD8C64LGwxUO6S5omuYukQ22rbXZLUNyPvNPwPNPqOm62qNZXUOjBlIxDAggg7iCN4nNMkOa2e1ewOCHXok4tSY7PEqe4fp4TZXdw7SIWPypWt2VbS7u8viJpM3c8Le+X3L4VMNtJsA48u8PEYzdyYmnuirzrlXLhmtGIiJ6YCIiAIiIAiIgCImpy9nTb2S61eoA3dpr7Tt0Xl4nATxtLdmcISm+GK1ZtXcAEkgAbSTsw8ZS+kjL9vdV1/hkBZPZeuNmvyUDvAfMfLZMbOvP2tfYoPdUP8A41PxeLnvdN3XfIxIdtvFsi0ZdlrofpbH2u5eff8AQT0trdqjrTpqWdjqqo2kk8BFtbNUdadNWZ2OCqoxJPIS5sxcxVsV7Wtg1yw2neEB7q+PNvLdv111ubJ+MxkMLDV7t8kZeZOaK2FH2sDXfA1G/ZF/CPqcT0kkROgkktEUm22Vs3Ob1bERE9NYiIgCIiAIiIAmizpzQo36YVBq1FHsVQNo8D8y+H7TexPGk1ozOuyVclKD0aOe84M2q9jU1K6bD8LjajdDz8DtmqnSV7Y066GnWRXRt6sMR/78ZWmcuiZlxqWDay7+xc+0P6XOw9Gw6mQ50NbxLRhM3hZ2buy+/o/sV0jlSCpII2gg4EHmDwMmOQtKVzQwWvhcIPmOq/6xv/MD1kRurR6TmnVRkcb1YFSPIzymlSceR1baar46TWq/epd2SdJlnXwDVDRblVGqP1jFfUiSehcrUGtTdWXmpDD1E5qnpb3LUzrU3dDzQlT6ib44h9Uci3JK3vXLT37/AGOlYlBW2fF9T+G7rH+rVqf7wZnLpOvx/OQ9adP7ATZ6xEgyyS9cpL5/Yu+JSDaTr8/zkHSnT+4Mw7nPu+qfFd1R/Tq0/wDaBHrEQskvfOS+f2L4q1lQFnZVUbyxAHqZG8q6R7KhiO27Vh3aQ1/7vh+spO5vHqnGrUdzzdmc/Uzxmt4h9ETaskgt7Ja+7b7k4y5pXuK2K2yignP439SMF8hj4yFVqzOxd2ZmO0sxLE9Sdpn4n7oUGdgiKzMdgVQWJ6AbTNEpOXM7FOHqoWkFp+95+JsMiZBrXlTsrdCx7x3Ko5s3AfU+MmGbWiipUwqXrGkm/s1wLnqdyfU9JZ+Tcl0ramKVCmqIOA/cneT4mbYUN7vY5mLzaurs1dqXyX3NLmjmTSsF1v8AqVyPaqEf2oO6v1P7SSIk1JJaIq1ts7ZOc3q2IiJ6axERAEREAREQBERAEREAREQDCypkWjdLqXFJKg4aw2jo29fIyC5Y0PIcWtK5T8FX2h5MNo8wZY8TCUIy5olUYu6j2JafT4FD5SzBvaGOtbs6/NS94PQe0PMTQVaZU6rgqeTAqfQzpeeNxaJUGFREccmAYfWaHh10Z1q88mv/AEhr7tvuc2RL9uMyLKp8VnQ/Kup/twmI2jWwP/bYdKlYf5zD1eRLWd09Yv5fco2JeS6NbAf9sT1qVj/nMq3zGsU+Gzon+oa/+4mPV5B53R0i/l9yhEUscFBJ5DafQTe5OzGva+GpbOo+ap7of3YE+QMvS2sadIYUqdNByRVX9hPeZrDrqyLZnkn7ENPe9fsVpkjQ8NjXdfH8FLZ6uw/YCTrJGb9C0XVt6KJzI2serHafWbGJvjXGPJHJvxl1/ty27ugiImZEEREAREQBERAEREAREQBERAEREAREQBERAEREAREQBERAEREAREQBERAEREAREQBERAEREA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82614" y="1681872"/>
            <a:ext cx="3156933" cy="10232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72667" y="1681872"/>
            <a:ext cx="3156933" cy="10232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82614" y="4797435"/>
            <a:ext cx="3541712" cy="15881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175" lvl="1" defTabSz="1955800">
              <a:lnSpc>
                <a:spcPct val="90000"/>
              </a:lnSpc>
              <a:spcAft>
                <a:spcPct val="15000"/>
              </a:spcAft>
            </a:pPr>
            <a:r>
              <a:rPr lang="ru-RU" dirty="0">
                <a:solidFill>
                  <a:srgbClr val="FFFFFF"/>
                </a:solidFill>
              </a:rPr>
              <a:t>постоянное (систематическое) выполнение различных мероприятий, направленных на предупреждение, профилактику, ПРЕДОТВРАЩЕНИЕ опасностей, ликвидацию или снижение риска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72667" y="4723828"/>
            <a:ext cx="3423633" cy="183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800100">
              <a:lnSpc>
                <a:spcPct val="90000"/>
              </a:lnSpc>
              <a:spcAft>
                <a:spcPct val="15000"/>
              </a:spcAft>
            </a:pPr>
            <a:r>
              <a:rPr lang="ru-RU" dirty="0">
                <a:solidFill>
                  <a:srgbClr val="FFFFFF"/>
                </a:solidFill>
              </a:rPr>
              <a:t>выполнении мероприятий постоянной готовности к ликвидации появления опасности и минимизации ее последствий. Он вытекает из невозможности обеспечения АБСОЛЮТНОЙ БЕЗОПАСНОСТИ</a:t>
            </a:r>
          </a:p>
        </p:txBody>
      </p:sp>
      <p:pic>
        <p:nvPicPr>
          <p:cNvPr id="14" name="image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96888" y="1681872"/>
            <a:ext cx="3446462" cy="12102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age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972050" y="1681872"/>
            <a:ext cx="3415317" cy="1210230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Прямоугольник 15"/>
          <p:cNvSpPr/>
          <p:nvPr/>
        </p:nvSpPr>
        <p:spPr>
          <a:xfrm>
            <a:off x="554038" y="1875894"/>
            <a:ext cx="33416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auto">
              <a:spcAft>
                <a:spcPts val="0"/>
              </a:spcAft>
              <a:defRPr/>
            </a:pPr>
            <a:r>
              <a:rPr lang="ru-RU" sz="2000" b="1" dirty="0"/>
              <a:t>ПРИНЦИП ПРОФИЛАКТИКИ, ПРЕДОТВРАЩЕНИЯ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972050" y="1881200"/>
            <a:ext cx="34153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ru-RU" sz="2000" b="1" dirty="0"/>
              <a:t>ПРИНЦИП МИНИМИЗАЦИИ ПОСЛЕДСТВИЙ</a:t>
            </a:r>
            <a:endParaRPr lang="ru-RU" dirty="0"/>
          </a:p>
        </p:txBody>
      </p:sp>
      <p:sp>
        <p:nvSpPr>
          <p:cNvPr id="18" name="Shape 168"/>
          <p:cNvSpPr/>
          <p:nvPr/>
        </p:nvSpPr>
        <p:spPr>
          <a:xfrm>
            <a:off x="517327" y="4723828"/>
            <a:ext cx="297404" cy="7310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671" y="2929"/>
                </a:lnTo>
                <a:lnTo>
                  <a:pt x="7200" y="2929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>
              <a:defRPr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  <p:sp>
        <p:nvSpPr>
          <p:cNvPr id="19" name="Shape 168"/>
          <p:cNvSpPr/>
          <p:nvPr/>
        </p:nvSpPr>
        <p:spPr>
          <a:xfrm>
            <a:off x="4999444" y="4659746"/>
            <a:ext cx="297404" cy="7310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671" y="2929"/>
                </a:lnTo>
                <a:lnTo>
                  <a:pt x="7200" y="2929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>
              <a:defRPr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4985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Danbo-Love-Care-HD-Wallpaper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16" name="Изображение 15" descr="Снимок экрана 2016-08-24 в 11.07.46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4" r="-1"/>
          <a:stretch/>
        </p:blipFill>
        <p:spPr>
          <a:xfrm>
            <a:off x="222191" y="232129"/>
            <a:ext cx="8736459" cy="975992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2738059" y="423654"/>
            <a:ext cx="12357" cy="5807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омер слайда 1"/>
          <p:cNvSpPr txBox="1">
            <a:spLocks/>
          </p:cNvSpPr>
          <p:nvPr/>
        </p:nvSpPr>
        <p:spPr bwMode="auto">
          <a:xfrm>
            <a:off x="6653817" y="435279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algn="r"/>
            <a:fld id="{59004559-CCD2-4957-BC49-9F2E1C32210F}" type="slidenum">
              <a:rPr kumimoji="0" lang="en-US" sz="2000">
                <a:solidFill>
                  <a:srgbClr val="26BC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8</a:t>
            </a:fld>
            <a:endParaRPr kumimoji="0" lang="en-US" sz="2000" dirty="0">
              <a:solidFill>
                <a:srgbClr val="26BC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960914" y="470273"/>
            <a:ext cx="5725886" cy="670560"/>
          </a:xfrm>
        </p:spPr>
        <p:txBody>
          <a:bodyPr/>
          <a:lstStyle/>
          <a:p>
            <a:r>
              <a:rPr lang="ru-RU" sz="1800" dirty="0">
                <a:solidFill>
                  <a:schemeClr val="bg1"/>
                </a:solidFill>
              </a:rPr>
              <a:t>ПОНЯТИЕ «ОХРАНА ТРУДА» </a:t>
            </a:r>
            <a:br>
              <a:rPr lang="ru-RU" sz="1800" dirty="0">
                <a:solidFill>
                  <a:schemeClr val="bg1"/>
                </a:solidFill>
              </a:rPr>
            </a:b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43990" y="2371979"/>
            <a:ext cx="4423310" cy="26946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ru-RU" sz="1800" b="1" dirty="0">
                <a:solidFill>
                  <a:schemeClr val="accent3"/>
                </a:solidFill>
              </a:rPr>
              <a:t>Охрана труда</a:t>
            </a:r>
            <a:r>
              <a:rPr lang="ru-RU" sz="1800" b="1" dirty="0">
                <a:solidFill>
                  <a:srgbClr val="0070C0"/>
                </a:solidFill>
              </a:rPr>
              <a:t>  </a:t>
            </a:r>
            <a:r>
              <a:rPr lang="ru-RU" sz="1800" b="1" dirty="0">
                <a:solidFill>
                  <a:srgbClr val="FFFFFF"/>
                </a:solidFill>
              </a:rPr>
              <a:t>–  </a:t>
            </a:r>
            <a:r>
              <a:rPr lang="ru-RU" sz="1800" dirty="0">
                <a:solidFill>
                  <a:srgbClr val="FFFFFF"/>
                </a:solidFill>
              </a:rPr>
              <a:t>система   </a:t>
            </a:r>
            <a:endParaRPr lang="en-US" sz="1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FFFFFF"/>
                </a:solidFill>
              </a:rPr>
              <a:t>сохранения жизни и здоровья работников в процессе трудовой деятельности, включающая в себя правовые, социально-экономические, организационно-технические, санитарно-гигиенические, лечебно-профилактические, реабилитационные и  другие мероприятия</a:t>
            </a:r>
          </a:p>
        </p:txBody>
      </p:sp>
      <p:sp>
        <p:nvSpPr>
          <p:cNvPr id="18443" name="AutoShape 2" descr="data:image/jpeg;base64,/9j/4AAQSkZJRgABAQAAAQABAAD/2wCEAAkGBhQQEBIQDxAQFBIWFxwUFRUVGBQTGhocGBQVFRgXGRgbHCYgFxkjGhQWHy8gIycpLSwsGB4xQTctQSY3LSkBCQoKDgwOGg8PGjUfHR81KSw1NSkpNSw1LDUsNTUpLC8vLCktLC8sNSwwLCwsLCwpLCwpLCosLCwsLDQsNCwsNf/AABEIAOEA4QMBIgACEQEDEQH/xAAcAAEAAgMBAQEAAAAAAAAAAAAABgcEBQgDAQL/xABAEAACAQIBCQUGBAUDBAMAAAABAgADBBEFBgcSITFBUXETQmGBkSIjMlKhwWKCkrEUQ3KiwmOy8DNEo/FTc9H/xAAaAQEAAgMBAAAAAAAAAAAAAAAABAYCAwUB/8QAMBEAAgIABAMECwEBAQAAAAAAAAECAwQFESESMUEiUWHBExQycZGhsdHh8PEjQjP/2gAMAwEAAhEDEQA/ALxiIgCIiAIiIAiIgCJ4Xl9TooXrVEpoO8xCj68ZCssaW7enittTes3zH3aepGsfSYynGPNkinDW3P8Azjr+95PJ8Jw3yk8paTr2tiFqJRXlTUY/qbE+mEjl5lKrWONatVqH8bM37maHiF0R1q8ktftyS+f2OgLjOC2p/wDUurdf6qiD6YzCfPixG+8oeTY/tKDAiYesPuJayOvrNl+JnzYn/vKHm2H7zMoZx21T4Lq3bwFRCfTGc7wY9YfcHkdfSTOmFYHaDiJ9nNtrf1KRxpValM80Zk/YyRZN0lXtHAGqKq8qqhv7hg31maxC6oiWZJYvYkn79vuXhEr/ACRpeovgt1SekfmX3i9SNjD0Mm2T8p0rhNehVSovNSDh4HkfAzdGcZcmcq7C3Uf+kdP3vMqIiZkYREQBERAEREAREQBERAEREARE1OcWc1GxpdpWbafgQfE55AcuZOwTxtLdmcISnJRitWzZ166opd2VVAxLMQABzJO6V3nLpZVcadgoc7u1cHV/Ku9upwHgZCs588K9+/vDq0gcVpKTqjkT8zeJ8sJopEne3tEs2EyiMO1du+7p+foZWUcq1bl+0r1XqNzY44eAG5R4DCYsSUZC0dXd1gxTsaZ79XFSeifEfPAeMjpOT2OxOyuiOsmooi8AbcOPKXHkrRPa0sDXNSu3idRf0rt9SZKrHI9GgMKFGlT/AKFVfqBiZvjh5Pmcm3Oqo7QTl8v34FB22blzU207W4YcxTfD1wwmcmYV8d1pU8zTX92l9RNnq67yFLPLekV8/wAFCvmDfjfaVPI0z+zTCuM2bqnte0uAOfZuR6gYToeI9XXeI55b1ivn+TmdhgcDsPI7D6T5Oj73JlKsMK1GnUH41Vv3Ei2VdFVpVxNLXoN+A6y/pbH6ETW8O1yJlWdVS2nFx+ZTMyLHKFSg4qUaj03HeUkHoeY8DJLlzRndW2LIor0xxp46w6odvpjImRhsO+aHFxe5167ar46wakiy82tLW6nfr4dsg/3oP3X0lj2l2lVFqUnV0baGUgg+c5sm3zdzpr2L61BvZPx022o3UcD4jbN8L2tpHJxeUQn2qdn3dPx9DoKJo82M7aN+mtSOrUA9uk3xL4/iXxH03TeSYmmtUVeyuVcnGa0aERE9MBERAEREAREQBETU5zZxU7Gg1aptO5E4s3ADw4k8BPG9FqzOEJTkoxWrZjZ3Z3U8n0sWwaq3/Tp47/xHko5+UpDKuVal1VatXcs7egHBVHBRyjKuVal1WavWbWdvQDgoHADlMSQLLHN+Bc8DgY4aPfJ835ITcZuZqV759WiuCD4qjbEXz4nwG3pNPJ/o7z9Fvq2l0QKOPu6m7UJOOq34STv4dN2MEm9JG/FzthU5VLV/vxJrm1mDb2WDava1h/McA4f0LuT9/GSWAYnRSSWiKNbbO2XFN6sRET01iIiAIiIAiIgCaDOPMm3vgTUTUq8KqYBvzcHHX6TfxPGk9mbK7J1y4oPRlCZz5mV7Bsag16ROC1Vx1TyB+RvA+RM0M6Vr0FqKUdVZWGBVgCCORB3ypc+dHRtta4tAWob2Te1PxHFk+o+oh2U8O8Sz4HNVa1XbtLv6P7EMsL+pQqLVouUdTiGH7eIPEHfLqzLz1S/p6rYJcKPbTgR86c18OH1NGz3sb56FRatFirocVYf82jgRxmuuxwfgTcbgoYqHdJcmdJRNFmhnSl/QDjBai+zVTkeY/Cd48xwm9nQTTWqKVZXKuThJaNCIiemAiIgCIiAedeuqKzuQqqCzE7gAMST5Sh88M52v7g1NopL7NJTwXHeR8zbz5DhJrpZzl1VWxpna2D1cPlx9lPMjE+AHOVbId89XwotOUYTgj6aXN8vd+foJJM2sxK99Sq1kIRVGCa38xhvUHgPxc8Bzww81M3WvrlaK4hB7VRvlUb/M7h4nwl92dmlGmtKkoVEAVVHACY1VcW75G7MsweH0hX7T+X9OcLi3am7U6ilXU4Mp2EEcDPOXZnzmMt8na0sFuVGw7g4Hcb7Hh0lL3Fu1N2p1FKupwZTsII4GYWVuDJeDxkMVDVbNc0T3R9pA7HVtLtvdbqdQ9zkrH5OR7vTdbAM5mlg6PtIHY6tpdt7rdTqHuclY/JyPd6bt1VunZkcvMst4tbalv1Xmi2IgGJLKyIiIAiIgCIiAIiIAnwifYgFRaRMxf4Ym6tl9wT7aD+WTxH4CfQ+B2QOdLVqIdWRwGVgQQdoIIwII5Sis9s1jYXBUYmi+LUmPLipPNccOhB4yFdXw9pFryrHu1eisfaXLxMPNnOB7G4WumJG51+ZTvHXiDzAl+2N6lemlWk2sjgMp8D9/Cc2yx9E2cuq7WNQ+y2L0ceB3unmPaHRucUT0fCxm+E9JD00ecefivwWlERJpVBERAE8L+8WjSerUOCIpdugGPrPeQPS3ljs7VLdT7VZsW/oTAn1Yp6GYzlwxbJGGpd1sa+/9ZVuVcpNc16lep8TsWPhyXoBgPKYkSUaOshfxV6hYY06XvX5Eg+wvm2B6KZzUnJ6F5snGityfKKLMzBza/grVdYYVqmD1OY2eyn5QfUmSWInTSSWiKFbbK2bnLmxIlnzmMt8na0sFuVGw7g4Hcb7Hh0ktieSipLRntN06ZqcHo0c1XFu1N2p1FKupwZTsII4GecuzPnMZb5O1pYLcqNh3BwO432PDpKXuLdqbtTqKVdTgynYQRwMgWVuDLrg8ZDFQ1WzXNE90faQex1bS7b3W6nUPc5Kx+Tke703WwDOZpYOj7SD2OraXbe63U6h7nJWPycj3em7bVbp2ZHLzLLeLW2pb9V5otiIBiTCsiIiAIiIAiIgCIiAJpM8M3RfWr0tnaD26R5OBs8jtB6zdxPGtVozOucq5KceaOaHQqSrAgg4EHeCNhB8Z+7S6alUSrTODowZTyIOIku0pZC7C77ZRglca35xgH9cVbzMhk5slwvQvtNsb6lNcn+s6MyLlRbq3pXCbnUNhyO5l8iCPKZsrjQ9ljFK1ox+E9qnRtjDybA/mljzoQlxRTKTi6PQXSh3fToIiJmRRKS0nZS7bKDqD7NJVpjrhrt9Ww8pdhOE5wyleGtWq1Tvd2f8AUxP3kbEPZI7uSV62yn3L6/wxpceifJXZWRrEe1Wcn8qYov11z5ynAOW/hOjcj2IoW9GiP5aKnooBPrNeHjrLUnZ1bw1KC/6f0/UZkREmlUEREASJZ85jLfJ2tLBblRsO4OB3G+x4dJLYmMoqS0ZtpunTNTg9Gjmq4t2pu1OopV1ODKdhBHAzzl2Z85jLfJ2tLBblRsO4OB3G+x4dJS9xbtTdqdRSrqcGU7CCOBkCytwZdcHjIYqGq2a5onuj7SD2OraXbe63U6h7nJWPycj3em62AZzNLB0faQex1bS7b3W6nUPc5Kx+Tke703bqrdOzI5eZZbxa21LfqvNFsRAMSWVkREQBERAEREAREQCKaTMk9vYVGA9qiRVHQbH/ALST5CUjOlbmgKiNTYYqylT0IwP0M5uubc03em29GKHqpKn9pDxC3TLTklutcq303+P8N7mDlLsMoUGx9l27Juj+yP7tU+Uvic0U6pUhl3qQw6g4j6idI2lwKlNKg3OoYdGAP3mWHezRGzyvScLO/b4f09oiJKK+a/OC47O0uH+Wk7eiMROdgJfmfD4ZOuz/AKTD12feUHIeI5otORr/ADm/E2Oblt2l5bUzuasgPTXBP0BnREoXMJMcpWo/GT6U3P2l9TPD8mRM8l/rFeHn+BERJJwRERAEREASJZ85jLfJ2tLBblRsO4OB3G+x4dJLYmMoqS0ZtpunTNTg9Gjmq4t2pu1OopV1ODKdhBHAzzl2Z85jLfJ2tLBblRsO4OB3G+x4dJS9xbtTdqdRSrqcGU7CCOBkCytwZdcHjIYqGq2a5onuj7SB2OraXbe63U6h7nJWPycj3em62AZzNLB0faQOx1bS7b3W6nUPc5Kx+Tke703bqrdOzI5eZZbxa21LfqvNFsRAMSWVkREQBERAEREASgs+Lbs8o3S/6mt+tQ/+Uv2UhpOXDKdbxWmf/Go+0j4j2Tt5JLS+S8PNEVl+5kXHaZOtW/0lX9Psf4ygpeWjVscmW/hrj0rPNWH9o6Gdr/GL8fJkniIk0qhos+Vxydd//UT6YH7Sg50RnHQ7SzuU+ajUA/Q2E53xkPEc0WnI3/nJeJIMwXwylan8ZHrTcfeXzOeM2bjs722c7hWTHoXAP0JnQ8zw/JkTPI/6xfh5/kRESScEREQBERAEREASJZ85jLfJ2tLBblRsO4OB3G+x4dJLYmMoqS0ZtpunTNTg9Gjmq4t2pu1OopV1ODKdhBHAzzl2Z85jLfJ2tLBblRsO4OB3G+x4dJS9xbtTdqdRSrqcGU7CCOBkCytwZdcHjIYqGq2a5onuj7SD2OraXbe63U6h7nJWPycj3em62AZzNLB0f6Qex1bS7b3W6nUPc5Kx+Tke703bqrdOzI5eZZbxa21LfqvNFsRAMSWVkREQBERAEpDSe2OU6vgtMf8AjB+8u+UJn3c9plG6bk+p+hVT/GR8R7J28kWt7fh5o0MvLRquGTLfx1z61qko2X5mNb6mTrUc6Yb9eL/5TVh/aOhnb/wivHyZvYiJNKofGXEEHcdk5uv7U0qtSkd6OyH8rFftOkpR+krJvY5RqkDBaoFUeY1W/uVvWRsQtkzvZJZpZKHetfh/SLqxBxG8bR14To7Jl6K1ClWG6oiv+pQfvOcJc2irKva2PZE+1RYp+U+2p+pH5Zrw70ehMzqriqjNf8v6kziIk0qoiIgCIiAIiIAiIgCRLPnMZb5O1pYLcqNh3BwO432PDpJbExlFSWjNtN06ZqcHo0c1XFu1N2p1FKupwZTsII4GecuzPnMZb5O1pYLcqNh3BwO432PDpKXuLdqbtTqKVdTgynYQRwMgWVuDLrg8ZDFQ1WzXNE90faQOx1bS7b3W6nUPc5Kx+Tke703WwDOZpYOj7SD2OraXbe63U6h7nJWPycj3em7dVbp2ZHLzLLeLW2pb9V5otiIBiSysiIiAfitVCKzscAoLE+AGJnN95dGrUeq292Zz+Zi33l2aR8q9hk+rgcGq+5X83xf2BpRsh4h7pFoySrSErH12+H9PqoWIUbzsHU7BOkbG2FKlTpjciqg/KoH2lF5jZO7fKFumGxW7RulP2/3AHnL7mWHWzZozyzWUId2r+P8ABERJRXhK/wBL2R9e3pXKjbSbVb+l8AD5MF/VLAmLlPJ63FGpQqfC6lT4YjePEb/KYTjxRaJOFu9BdGzu/Wc4SW6M8ufw16qMcKdYdmfBscUPriv5pGsoWLUKtSjUGDoxVvI7x4Hf5zwBw2jYZzotxepeLa431OD5SR0xE0GZOcYvrRHJHar7FUfiA+Low2+ZHCb+dNPVaooVlcq5uEuaERE9NYiIgCIiAIiIAiIgCRLPnMZb5O1pYLcqNh3BwO432PDpJbExlFSWjNtN06ZqcHo0c1XFu1N2p1FKupwZTsII4GecuzPnMZb5O1pYLcqNh3BwO432PDpKXuLdqbtTqKVdTgynYQRwMgWVuDLrg8ZDFQ1WzXNE90f6Qex1bS7b3W6nUPc5Kx+Tke703WwDOZpYOj7SD2OraXbe63U6h7nJWPycj3em7dVbp2ZHLzLLeLW2pb9V5otiIBmpzpy8tla1K7YFh7NNfmc/COnE+AMlN6LUrkIOclGPNlaaV8udtdLbocUoDb/W2BPoNUdcZB5+61YuzO5JZiWYneSTiT6mKFBnZUQEsxCqBxJOAHqZzZS4nqX3D0qipQXT9ZZeh7JGytdsN/uU8sGc+uoPIyy5rs38kC0tqVuvcXAnmx2sfNiTNjOhXHhikUrGX+nulPp09wiImZEEREArLS1m18N9THJK2Hoj/wCJ/LKznSd3aLVpvSqKGRwVYHiCMDKDzpzdexuGotiV+Km3zKdx6jcfESFfDR8SLXlGL44ehlzXL3fj6HvmZnObC5FQ4mk3s1VHFcfiA+Zd48xxl70K61FV0YMrAMpG0EEYgic1Sd6Os+f4Yi1uW9wx9hj/ACyTuP4CfQ7eJwU2cPZYzXAu1elrXaXPxX4LeifAZ9k0qgiIgCIiAIiIAiIgCIiAJEs+cxlvk7Wlgtyo2HcHA7jfY8OklsTGUVJaM203TpmpwejRzVcW7U3anUUq6nBlOwgjgZ5y7M+cxlvk7Wlgtyo2HcHA7jfY8Okpe4t2pu1OopV1ODKdhBHAyBZW4MuuDxkMVDVbNc0T3R/pB7HVtbtvdbqdQ9zkrH5OR7vTdpc/c6/464wQnsKeK0/xHvOeuGzwA5mRiJ47JOPCexwVULnclv8Au4lgaKM2u0qm8qD2Kfs08eLkbW/KD6t4SH5ByI95XShS3tvbgqj4mPgPqcBxl/5LyaltRShSGCINUfcnmScSfEzZRDV6voQc2xfoq/RR9qXyX5MqIiTipCIiAIiIAmjztzYS/oGm2C1F9qk/yt4/hO4j/wDJvInjSa0ZnXZKuSnF6NHN1/YPQqPRrKVdDgwP/NoI2g8RMeXlnrmWl/T1lwS4Uew/Aj5G/D48PoaUvrF6FRqVZCjqcGU/82jx4zn2VuD8C64LGwxUO6S5omuYukQ22rbXZLUNyPvNPwPNPqOm62qNZXUOjBlIxDAggg7iCN4nNMkOa2e1ewOCHXok4tSY7PEqe4fp4TZXdw7SIWPypWt2VbS7u8viJpM3c8Le+X3L4VMNtJsA48u8PEYzdyYmnuirzrlXLhmtGIiJ6YCIiAIiIAiIgCImpy9nTb2S61eoA3dpr7Tt0Xl4nATxtLdmcISm+GK1ZtXcAEkgAbSTsw8ZS+kjL9vdV1/hkBZPZeuNmvyUDvAfMfLZMbOvP2tfYoPdUP8A41PxeLnvdN3XfIxIdtvFsi0ZdlrofpbH2u5eff8AQT0trdqjrTpqWdjqqo2kk8BFtbNUdadNWZ2OCqoxJPIS5sxcxVsV7Wtg1yw2neEB7q+PNvLdv111ubJ+MxkMLDV7t8kZeZOaK2FH2sDXfA1G/ZF/CPqcT0kkROgkktEUm22Vs3Ob1bERE9NYiIgCIiAIiIAmizpzQo36YVBq1FHsVQNo8D8y+H7TexPGk1ozOuyVclKD0aOe84M2q9jU1K6bD8LjajdDz8DtmqnSV7Y066GnWRXRt6sMR/78ZWmcuiZlxqWDay7+xc+0P6XOw9Gw6mQ50NbxLRhM3hZ2buy+/o/sV0jlSCpII2gg4EHmDwMmOQtKVzQwWvhcIPmOq/6xv/MD1kRurR6TmnVRkcb1YFSPIzymlSceR1baar46TWq/epd2SdJlnXwDVDRblVGqP1jFfUiSehcrUGtTdWXmpDD1E5qnpb3LUzrU3dDzQlT6ib44h9Uci3JK3vXLT37/AGOlYlBW2fF9T+G7rH+rVqf7wZnLpOvx/OQ9adP7ATZ6xEgyyS9cpL5/Yu+JSDaTr8/zkHSnT+4Mw7nPu+qfFd1R/Tq0/wDaBHrEQskvfOS+f2L4q1lQFnZVUbyxAHqZG8q6R7KhiO27Vh3aQ1/7vh+spO5vHqnGrUdzzdmc/Uzxmt4h9ETaskgt7Ja+7b7k4y5pXuK2K2yignP439SMF8hj4yFVqzOxd2ZmO0sxLE9Sdpn4n7oUGdgiKzMdgVQWJ6AbTNEpOXM7FOHqoWkFp+95+JsMiZBrXlTsrdCx7x3Ko5s3AfU+MmGbWiipUwqXrGkm/s1wLnqdyfU9JZ+Tcl0ramKVCmqIOA/cneT4mbYUN7vY5mLzaurs1dqXyX3NLmjmTSsF1v8AqVyPaqEf2oO6v1P7SSIk1JJaIq1ts7ZOc3q2IiJ6axERAEREAREQBERAEREAREQDCypkWjdLqXFJKg4aw2jo29fIyC5Y0PIcWtK5T8FX2h5MNo8wZY8TCUIy5olUYu6j2JafT4FD5SzBvaGOtbs6/NS94PQe0PMTQVaZU6rgqeTAqfQzpeeNxaJUGFREccmAYfWaHh10Z1q88mv/AEhr7tvuc2RL9uMyLKp8VnQ/Kup/twmI2jWwP/bYdKlYf5zD1eRLWd09Yv5fco2JeS6NbAf9sT1qVj/nMq3zGsU+Gzon+oa/+4mPV5B53R0i/l9yhEUscFBJ5DafQTe5OzGva+GpbOo+ap7of3YE+QMvS2sadIYUqdNByRVX9hPeZrDrqyLZnkn7ENPe9fsVpkjQ8NjXdfH8FLZ6uw/YCTrJGb9C0XVt6KJzI2serHafWbGJvjXGPJHJvxl1/ty27ugiImZEEREAREQBERAEREAREQBERAEREAREQBERAEREAREQBERAEREAREQBERAEREAREQBERAEREA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8444" name="AutoShape 4" descr="data:image/jpeg;base64,/9j/4AAQSkZJRgABAQAAAQABAAD/2wCEAAkGBhQQEBIQDxAQFBIWFxwUFRUVGBQTGhocGBQVFRgXGRgbHCYgFxkjGhQWHy8gIycpLSwsGB4xQTctQSY3LSkBCQoKDgwOGg8PGjUfHR81KSw1NSkpNSw1LDUsNTUpLC8vLCktLC8sNSwwLCwsLCwpLCwpLCosLCwsLDQsNCwsNf/AABEIAOEA4QMBIgACEQEDEQH/xAAcAAEAAgMBAQEAAAAAAAAAAAAABgcEBQgDAQL/xABAEAACAQIBCQUGBAUDBAMAAAABAgADBBEFBgcSITFBUXETQmGBkSIjMlKhwWKCkrEUQ3KiwmOy8DNEo/FTc9H/xAAaAQEAAgMBAAAAAAAAAAAAAAAABAYCAwUB/8QAMBEAAgIABAMECwEBAQAAAAAAAAECAwQFESESMUEiUWHBExQycZGhsdHh8PEjQjP/2gAMAwEAAhEDEQA/ALxiIgCIiAIiIAiIgCJ4Xl9TooXrVEpoO8xCj68ZCssaW7enittTes3zH3aepGsfSYynGPNkinDW3P8Azjr+95PJ8Jw3yk8paTr2tiFqJRXlTUY/qbE+mEjl5lKrWONatVqH8bM37maHiF0R1q8ktftyS+f2OgLjOC2p/wDUurdf6qiD6YzCfPixG+8oeTY/tKDAiYesPuJayOvrNl+JnzYn/vKHm2H7zMoZx21T4Lq3bwFRCfTGc7wY9YfcHkdfSTOmFYHaDiJ9nNtrf1KRxpValM80Zk/YyRZN0lXtHAGqKq8qqhv7hg31maxC6oiWZJYvYkn79vuXhEr/ACRpeovgt1SekfmX3i9SNjD0Mm2T8p0rhNehVSovNSDh4HkfAzdGcZcmcq7C3Uf+kdP3vMqIiZkYREQBERAEREAREQBERAEREARE1OcWc1GxpdpWbafgQfE55AcuZOwTxtLdmcISnJRitWzZ166opd2VVAxLMQABzJO6V3nLpZVcadgoc7u1cHV/Ku9upwHgZCs588K9+/vDq0gcVpKTqjkT8zeJ8sJopEne3tEs2EyiMO1du+7p+foZWUcq1bl+0r1XqNzY44eAG5R4DCYsSUZC0dXd1gxTsaZ79XFSeifEfPAeMjpOT2OxOyuiOsmooi8AbcOPKXHkrRPa0sDXNSu3idRf0rt9SZKrHI9GgMKFGlT/AKFVfqBiZvjh5Pmcm3Oqo7QTl8v34FB22blzU207W4YcxTfD1wwmcmYV8d1pU8zTX92l9RNnq67yFLPLekV8/wAFCvmDfjfaVPI0z+zTCuM2bqnte0uAOfZuR6gYToeI9XXeI55b1ivn+TmdhgcDsPI7D6T5Oj73JlKsMK1GnUH41Vv3Ei2VdFVpVxNLXoN+A6y/pbH6ETW8O1yJlWdVS2nFx+ZTMyLHKFSg4qUaj03HeUkHoeY8DJLlzRndW2LIor0xxp46w6odvpjImRhsO+aHFxe5167ar46wakiy82tLW6nfr4dsg/3oP3X0lj2l2lVFqUnV0baGUgg+c5sm3zdzpr2L61BvZPx022o3UcD4jbN8L2tpHJxeUQn2qdn3dPx9DoKJo82M7aN+mtSOrUA9uk3xL4/iXxH03TeSYmmtUVeyuVcnGa0aERE9MBERAEREAREQBETU5zZxU7Gg1aptO5E4s3ADw4k8BPG9FqzOEJTkoxWrZjZ3Z3U8n0sWwaq3/Tp47/xHko5+UpDKuVal1VatXcs7egHBVHBRyjKuVal1WavWbWdvQDgoHADlMSQLLHN+Bc8DgY4aPfJ835ITcZuZqV759WiuCD4qjbEXz4nwG3pNPJ/o7z9Fvq2l0QKOPu6m7UJOOq34STv4dN2MEm9JG/FzthU5VLV/vxJrm1mDb2WDava1h/McA4f0LuT9/GSWAYnRSSWiKNbbO2XFN6sRET01iIiAIiIAiIgCaDOPMm3vgTUTUq8KqYBvzcHHX6TfxPGk9mbK7J1y4oPRlCZz5mV7Bsag16ROC1Vx1TyB+RvA+RM0M6Vr0FqKUdVZWGBVgCCORB3ypc+dHRtta4tAWob2Te1PxHFk+o+oh2U8O8Sz4HNVa1XbtLv6P7EMsL+pQqLVouUdTiGH7eIPEHfLqzLz1S/p6rYJcKPbTgR86c18OH1NGz3sb56FRatFirocVYf82jgRxmuuxwfgTcbgoYqHdJcmdJRNFmhnSl/QDjBai+zVTkeY/Cd48xwm9nQTTWqKVZXKuThJaNCIiemAiIgCIiAedeuqKzuQqqCzE7gAMST5Sh88M52v7g1NopL7NJTwXHeR8zbz5DhJrpZzl1VWxpna2D1cPlx9lPMjE+AHOVbId89XwotOUYTgj6aXN8vd+foJJM2sxK99Sq1kIRVGCa38xhvUHgPxc8Bzww81M3WvrlaK4hB7VRvlUb/M7h4nwl92dmlGmtKkoVEAVVHACY1VcW75G7MsweH0hX7T+X9OcLi3am7U6ilXU4Mp2EEcDPOXZnzmMt8na0sFuVGw7g4Hcb7Hh0lL3Fu1N2p1FKupwZTsII4GYWVuDJeDxkMVDVbNc0T3R9pA7HVtLtvdbqdQ9zkrH5OR7vTdbAM5mlg6PtIHY6tpdt7rdTqHuclY/JyPd6bt1VunZkcvMst4tbalv1Xmi2IgGJLKyIiIAiIgCIiAIiIAnwifYgFRaRMxf4Ym6tl9wT7aD+WTxH4CfQ+B2QOdLVqIdWRwGVgQQdoIIwII5Sis9s1jYXBUYmi+LUmPLipPNccOhB4yFdXw9pFryrHu1eisfaXLxMPNnOB7G4WumJG51+ZTvHXiDzAl+2N6lemlWk2sjgMp8D9/Cc2yx9E2cuq7WNQ+y2L0ceB3unmPaHRucUT0fCxm+E9JD00ecefivwWlERJpVBERAE8L+8WjSerUOCIpdugGPrPeQPS3ljs7VLdT7VZsW/oTAn1Yp6GYzlwxbJGGpd1sa+/9ZVuVcpNc16lep8TsWPhyXoBgPKYkSUaOshfxV6hYY06XvX5Eg+wvm2B6KZzUnJ6F5snGityfKKLMzBza/grVdYYVqmD1OY2eyn5QfUmSWInTSSWiKFbbK2bnLmxIlnzmMt8na0sFuVGw7g4Hcb7Hh0ktieSipLRntN06ZqcHo0c1XFu1N2p1FKupwZTsII4GecuzPnMZb5O1pYLcqNh3BwO432PDpKXuLdqbtTqKVdTgynYQRwMgWVuDLrg8ZDFQ1WzXNE90faQex1bS7b3W6nUPc5Kx+Tke703WwDOZpYOj7SD2OraXbe63U6h7nJWPycj3em7bVbp2ZHLzLLeLW2pb9V5otiIBiTCsiIiAIiIAiIgCIiAJpM8M3RfWr0tnaD26R5OBs8jtB6zdxPGtVozOucq5KceaOaHQqSrAgg4EHeCNhB8Z+7S6alUSrTODowZTyIOIku0pZC7C77ZRglca35xgH9cVbzMhk5slwvQvtNsb6lNcn+s6MyLlRbq3pXCbnUNhyO5l8iCPKZsrjQ9ljFK1ox+E9qnRtjDybA/mljzoQlxRTKTi6PQXSh3fToIiJmRRKS0nZS7bKDqD7NJVpjrhrt9Ww8pdhOE5wyleGtWq1Tvd2f8AUxP3kbEPZI7uSV62yn3L6/wxpceifJXZWRrEe1Wcn8qYov11z5ynAOW/hOjcj2IoW9GiP5aKnooBPrNeHjrLUnZ1bw1KC/6f0/UZkREmlUEREASJZ85jLfJ2tLBblRsO4OB3G+x4dJLYmMoqS0ZtpunTNTg9Gjmq4t2pu1OopV1ODKdhBHAzzl2Z85jLfJ2tLBblRsO4OB3G+x4dJS9xbtTdqdRSrqcGU7CCOBkCytwZdcHjIYqGq2a5onuj7SD2OraXbe63U6h7nJWPycj3em62AZzNLB0faQex1bS7b3W6nUPc5Kx+Tke703bqrdOzI5eZZbxa21LfqvNFsRAMSWVkREQBERAEREAREQCKaTMk9vYVGA9qiRVHQbH/ALST5CUjOlbmgKiNTYYqylT0IwP0M5uubc03em29GKHqpKn9pDxC3TLTklutcq303+P8N7mDlLsMoUGx9l27Juj+yP7tU+Uvic0U6pUhl3qQw6g4j6idI2lwKlNKg3OoYdGAP3mWHezRGzyvScLO/b4f09oiJKK+a/OC47O0uH+Wk7eiMROdgJfmfD4ZOuz/AKTD12feUHIeI5otORr/ADm/E2Oblt2l5bUzuasgPTXBP0BnREoXMJMcpWo/GT6U3P2l9TPD8mRM8l/rFeHn+BERJJwRERAEREASJZ85jLfJ2tLBblRsO4OB3G+x4dJLYmMoqS0ZtpunTNTg9Gjmq4t2pu1OopV1ODKdhBHAzzl2Z85jLfJ2tLBblRsO4OB3G+x4dJS9xbtTdqdRSrqcGU7CCOBkCytwZdcHjIYqGq2a5onuj7SB2OraXbe63U6h7nJWPycj3em62AZzNLB0faQOx1bS7b3W6nUPc5Kx+Tke703bqrdOzI5eZZbxa21LfqvNFsRAMSWVkREQBERAEREASgs+Lbs8o3S/6mt+tQ/+Uv2UhpOXDKdbxWmf/Go+0j4j2Tt5JLS+S8PNEVl+5kXHaZOtW/0lX9Psf4ygpeWjVscmW/hrj0rPNWH9o6Gdr/GL8fJkniIk0qhos+Vxydd//UT6YH7Sg50RnHQ7SzuU+ajUA/Q2E53xkPEc0WnI3/nJeJIMwXwylan8ZHrTcfeXzOeM2bjs722c7hWTHoXAP0JnQ8zw/JkTPI/6xfh5/kRESScEREQBERAEREASJZ85jLfJ2tLBblRsO4OB3G+x4dJLYmMoqS0ZtpunTNTg9Gjmq4t2pu1OopV1ODKdhBHAzzl2Z85jLfJ2tLBblRsO4OB3G+x4dJS9xbtTdqdRSrqcGU7CCOBkCytwZdcHjIYqGq2a5onuj7SD2OraXbe63U6h7nJWPycj3em62AZzNLB0f6Qex1bS7b3W6nUPc5Kx+Tke703bqrdOzI5eZZbxa21LfqvNFsRAMSWVkREQBERAEpDSe2OU6vgtMf8AjB+8u+UJn3c9plG6bk+p+hVT/GR8R7J28kWt7fh5o0MvLRquGTLfx1z61qko2X5mNb6mTrUc6Yb9eL/5TVh/aOhnb/wivHyZvYiJNKofGXEEHcdk5uv7U0qtSkd6OyH8rFftOkpR+krJvY5RqkDBaoFUeY1W/uVvWRsQtkzvZJZpZKHetfh/SLqxBxG8bR14To7Jl6K1ClWG6oiv+pQfvOcJc2irKva2PZE+1RYp+U+2p+pH5Zrw70ehMzqriqjNf8v6kziIk0qoiIgCIiAIiIAiIgCRLPnMZb5O1pYLcqNh3BwO432PDpJbExlFSWjNtN06ZqcHo0c1XFu1N2p1FKupwZTsII4GecuzPnMZb5O1pYLcqNh3BwO432PDpKXuLdqbtTqKVdTgynYQRwMgWVuDLrg8ZDFQ1WzXNE90faQOx1bS7b3W6nUPc5Kx+Tke703WwDOZpYOj7SD2OraXbe63U6h7nJWPycj3em7dVbp2ZHLzLLeLW2pb9V5otiIBiSysiIiAfitVCKzscAoLE+AGJnN95dGrUeq292Zz+Zi33l2aR8q9hk+rgcGq+5X83xf2BpRsh4h7pFoySrSErH12+H9PqoWIUbzsHU7BOkbG2FKlTpjciqg/KoH2lF5jZO7fKFumGxW7RulP2/3AHnL7mWHWzZozyzWUId2r+P8ABERJRXhK/wBL2R9e3pXKjbSbVb+l8AD5MF/VLAmLlPJ63FGpQqfC6lT4YjePEb/KYTjxRaJOFu9BdGzu/Wc4SW6M8ufw16qMcKdYdmfBscUPriv5pGsoWLUKtSjUGDoxVvI7x4Hf5zwBw2jYZzotxepeLa431OD5SR0xE0GZOcYvrRHJHar7FUfiA+Low2+ZHCb+dNPVaooVlcq5uEuaERE9NYiIgCIiAIiIAiIgCRLPnMZb5O1pYLcqNh3BwO432PDpJbExlFSWjNtN06ZqcHo0c1XFu1N2p1FKupwZTsII4GecuzPnMZb5O1pYLcqNh3BwO432PDpKXuLdqbtTqKVdTgynYQRwMgWVuDLrg8ZDFQ1WzXNE90f6Qex1bS7b3W6nUPc5Kx+Tke703WwDOZpYOj7SD2OraXbe63U6h7nJWPycj3em7dVbp2ZHLzLLeLW2pb9V5otiIBmpzpy8tla1K7YFh7NNfmc/COnE+AMlN6LUrkIOclGPNlaaV8udtdLbocUoDb/W2BPoNUdcZB5+61YuzO5JZiWYneSTiT6mKFBnZUQEsxCqBxJOAHqZzZS4nqX3D0qipQXT9ZZeh7JGytdsN/uU8sGc+uoPIyy5rs38kC0tqVuvcXAnmx2sfNiTNjOhXHhikUrGX+nulPp09wiImZEEREArLS1m18N9THJK2Hoj/wCJ/LKznSd3aLVpvSqKGRwVYHiCMDKDzpzdexuGotiV+Km3zKdx6jcfESFfDR8SLXlGL44ehlzXL3fj6HvmZnObC5FQ4mk3s1VHFcfiA+Zd48xxl70K61FV0YMrAMpG0EEYgic1Sd6Os+f4Yi1uW9wx9hj/ACyTuP4CfQ7eJwU2cPZYzXAu1elrXaXPxX4LeifAZ9k0qgiIgCIiAIiIAiIgCIiAJEs+cxlvk7Wlgtyo2HcHA7jfY8OklsTGUVJaM203TpmpwejRzVcW7U3anUUq6nBlOwgjgZ5y7M+cxlvk7Wlgtyo2HcHA7jfY8Okpe4t2pu1OopV1ODKdhBHAyBZW4MuuDxkMVDVbNc0T3R/pB7HVtbtvdbqdQ9zkrH5OR7vTdpc/c6/464wQnsKeK0/xHvOeuGzwA5mRiJ47JOPCexwVULnclv8Au4lgaKM2u0qm8qD2Kfs08eLkbW/KD6t4SH5ByI95XShS3tvbgqj4mPgPqcBxl/5LyaltRShSGCINUfcnmScSfEzZRDV6voQc2xfoq/RR9qXyX5MqIiTipCIiAIiIAmjztzYS/oGm2C1F9qk/yt4/hO4j/wDJvInjSa0ZnXZKuSnF6NHN1/YPQqPRrKVdDgwP/NoI2g8RMeXlnrmWl/T1lwS4Uew/Aj5G/D48PoaUvrF6FRqVZCjqcGU/82jx4zn2VuD8C64LGwxUO6S5omuYukQ22rbXZLUNyPvNPwPNPqOm62qNZXUOjBlIxDAggg7iCN4nNMkOa2e1ewOCHXok4tSY7PEqe4fp4TZXdw7SIWPypWt2VbS7u8viJpM3c8Le+X3L4VMNtJsA48u8PEYzdyYmnuirzrlXLhmtGIiJ6YCIiAIiIAiIgCImpy9nTb2S61eoA3dpr7Tt0Xl4nATxtLdmcISm+GK1ZtXcAEkgAbSTsw8ZS+kjL9vdV1/hkBZPZeuNmvyUDvAfMfLZMbOvP2tfYoPdUP8A41PxeLnvdN3XfIxIdtvFsi0ZdlrofpbH2u5eff8AQT0trdqjrTpqWdjqqo2kk8BFtbNUdadNWZ2OCqoxJPIS5sxcxVsV7Wtg1yw2neEB7q+PNvLdv111ubJ+MxkMLDV7t8kZeZOaK2FH2sDXfA1G/ZF/CPqcT0kkROgkktEUm22Vs3Ob1bERE9NYiIgCIiAIiIAmizpzQo36YVBq1FHsVQNo8D8y+H7TexPGk1ozOuyVclKD0aOe84M2q9jU1K6bD8LjajdDz8DtmqnSV7Y066GnWRXRt6sMR/78ZWmcuiZlxqWDay7+xc+0P6XOw9Gw6mQ50NbxLRhM3hZ2buy+/o/sV0jlSCpII2gg4EHmDwMmOQtKVzQwWvhcIPmOq/6xv/MD1kRurR6TmnVRkcb1YFSPIzymlSceR1baar46TWq/epd2SdJlnXwDVDRblVGqP1jFfUiSehcrUGtTdWXmpDD1E5qnpb3LUzrU3dDzQlT6ib44h9Uci3JK3vXLT37/AGOlYlBW2fF9T+G7rH+rVqf7wZnLpOvx/OQ9adP7ATZ6xEgyyS9cpL5/Yu+JSDaTr8/zkHSnT+4Mw7nPu+qfFd1R/Tq0/wDaBHrEQskvfOS+f2L4q1lQFnZVUbyxAHqZG8q6R7KhiO27Vh3aQ1/7vh+spO5vHqnGrUdzzdmc/Uzxmt4h9ETaskgt7Ja+7b7k4y5pXuK2K2yignP439SMF8hj4yFVqzOxd2ZmO0sxLE9Sdpn4n7oUGdgiKzMdgVQWJ6AbTNEpOXM7FOHqoWkFp+95+JsMiZBrXlTsrdCx7x3Ko5s3AfU+MmGbWiipUwqXrGkm/s1wLnqdyfU9JZ+Tcl0ramKVCmqIOA/cneT4mbYUN7vY5mLzaurs1dqXyX3NLmjmTSsF1v8AqVyPaqEf2oO6v1P7SSIk1JJaIq1ts7ZOc3q2IiJ6axERAEREAREQBERAEREAREQDCypkWjdLqXFJKg4aw2jo29fIyC5Y0PIcWtK5T8FX2h5MNo8wZY8TCUIy5olUYu6j2JafT4FD5SzBvaGOtbs6/NS94PQe0PMTQVaZU6rgqeTAqfQzpeeNxaJUGFREccmAYfWaHh10Z1q88mv/AEhr7tvuc2RL9uMyLKp8VnQ/Kup/twmI2jWwP/bYdKlYf5zD1eRLWd09Yv5fco2JeS6NbAf9sT1qVj/nMq3zGsU+Gzon+oa/+4mPV5B53R0i/l9yhEUscFBJ5DafQTe5OzGva+GpbOo+ap7of3YE+QMvS2sadIYUqdNByRVX9hPeZrDrqyLZnkn7ENPe9fsVpkjQ8NjXdfH8FLZ6uw/YCTrJGb9C0XVt6KJzI2serHafWbGJvjXGPJHJvxl1/ty27ugiImZEEREAREQBERAEREAREQBERAEREAREQBERAEREAREQBERAEREAREQBERAEREAREQBERAEREA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5" name="Shape 168"/>
          <p:cNvSpPr/>
          <p:nvPr/>
        </p:nvSpPr>
        <p:spPr>
          <a:xfrm>
            <a:off x="496689" y="2183401"/>
            <a:ext cx="297404" cy="7310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671" y="2929"/>
                </a:lnTo>
                <a:lnTo>
                  <a:pt x="7200" y="2929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>
              <a:defRPr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3009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16861860-mmma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"/>
            <a:ext cx="9144000" cy="6857999"/>
          </a:xfrm>
          <a:prstGeom prst="rect">
            <a:avLst/>
          </a:prstGeom>
        </p:spPr>
      </p:pic>
      <p:pic>
        <p:nvPicPr>
          <p:cNvPr id="3" name="Изображение 2" descr="16861860-mmmai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016000"/>
            <a:ext cx="9144000" cy="5842000"/>
          </a:xfrm>
          <a:prstGeom prst="rect">
            <a:avLst/>
          </a:prstGeom>
        </p:spPr>
      </p:pic>
      <p:pic>
        <p:nvPicPr>
          <p:cNvPr id="15" name="Изображение 14" descr="Снимок экрана 2016-08-24 в 11.07.46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4"/>
          <a:stretch/>
        </p:blipFill>
        <p:spPr>
          <a:xfrm>
            <a:off x="222191" y="232129"/>
            <a:ext cx="8736459" cy="975992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738059" y="423654"/>
            <a:ext cx="12357" cy="5807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1"/>
          <p:cNvSpPr txBox="1">
            <a:spLocks/>
          </p:cNvSpPr>
          <p:nvPr/>
        </p:nvSpPr>
        <p:spPr bwMode="auto">
          <a:xfrm>
            <a:off x="6653817" y="435279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algn="r"/>
            <a:fld id="{59004559-CCD2-4957-BC49-9F2E1C32210F}" type="slidenum">
              <a:rPr kumimoji="0" lang="en-US" sz="2000">
                <a:solidFill>
                  <a:srgbClr val="26BC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9</a:t>
            </a:fld>
            <a:endParaRPr kumimoji="0" lang="en-US" sz="2000" dirty="0">
              <a:solidFill>
                <a:srgbClr val="26BC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960914" y="470273"/>
            <a:ext cx="5725886" cy="670560"/>
          </a:xfrm>
        </p:spPr>
        <p:txBody>
          <a:bodyPr/>
          <a:lstStyle/>
          <a:p>
            <a:r>
              <a:rPr lang="ru-RU" sz="1800" dirty="0">
                <a:solidFill>
                  <a:schemeClr val="bg1"/>
                </a:solidFill>
              </a:rPr>
              <a:t>ПОНЯТИЕ «ОХРАНА ТРУДА» </a:t>
            </a:r>
            <a:br>
              <a:rPr lang="ru-RU" sz="1800" dirty="0">
                <a:solidFill>
                  <a:schemeClr val="bg1"/>
                </a:solidFill>
              </a:rPr>
            </a:b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95263" y="2389549"/>
            <a:ext cx="4038600" cy="1971676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>
                <a:solidFill>
                  <a:schemeClr val="accent3"/>
                </a:solidFill>
              </a:rPr>
              <a:t>Основная цель охраны труда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rgbClr val="FFFFFF"/>
                </a:solidFill>
              </a:rPr>
              <a:t>– сохранение жизни и здоровья работников в процессе их трудовой деятельности, сформулирована и закреплена законом </a:t>
            </a:r>
            <a:endParaRPr lang="en-US" sz="1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FFFFFF"/>
                </a:solidFill>
              </a:rPr>
              <a:t>в Трудовом кодексе РФ</a:t>
            </a:r>
          </a:p>
        </p:txBody>
      </p:sp>
      <p:sp>
        <p:nvSpPr>
          <p:cNvPr id="18443" name="AutoShape 2" descr="data:image/jpeg;base64,/9j/4AAQSkZJRgABAQAAAQABAAD/2wCEAAkGBhQQEBIQDxAQFBIWFxwUFRUVGBQTGhocGBQVFRgXGRgbHCYgFxkjGhQWHy8gIycpLSwsGB4xQTctQSY3LSkBCQoKDgwOGg8PGjUfHR81KSw1NSkpNSw1LDUsNTUpLC8vLCktLC8sNSwwLCwsLCwpLCwpLCosLCwsLDQsNCwsNf/AABEIAOEA4QMBIgACEQEDEQH/xAAcAAEAAgMBAQEAAAAAAAAAAAAABgcEBQgDAQL/xABAEAACAQIBCQUGBAUDBAMAAAABAgADBBEFBgcSITFBUXETQmGBkSIjMlKhwWKCkrEUQ3KiwmOy8DNEo/FTc9H/xAAaAQEAAgMBAAAAAAAAAAAAAAAABAYCAwUB/8QAMBEAAgIABAMECwEBAQAAAAAAAAECAwQFESESMUEiUWHBExQycZGhsdHh8PEjQjP/2gAMAwEAAhEDEQA/ALxiIgCIiAIiIAiIgCJ4Xl9TooXrVEpoO8xCj68ZCssaW7enittTes3zH3aepGsfSYynGPNkinDW3P8Azjr+95PJ8Jw3yk8paTr2tiFqJRXlTUY/qbE+mEjl5lKrWONatVqH8bM37maHiF0R1q8ktftyS+f2OgLjOC2p/wDUurdf6qiD6YzCfPixG+8oeTY/tKDAiYesPuJayOvrNl+JnzYn/vKHm2H7zMoZx21T4Lq3bwFRCfTGc7wY9YfcHkdfSTOmFYHaDiJ9nNtrf1KRxpValM80Zk/YyRZN0lXtHAGqKq8qqhv7hg31maxC6oiWZJYvYkn79vuXhEr/ACRpeovgt1SekfmX3i9SNjD0Mm2T8p0rhNehVSovNSDh4HkfAzdGcZcmcq7C3Uf+kdP3vMqIiZkYREQBERAEREAREQBERAEREARE1OcWc1GxpdpWbafgQfE55AcuZOwTxtLdmcISnJRitWzZ166opd2VVAxLMQABzJO6V3nLpZVcadgoc7u1cHV/Ku9upwHgZCs588K9+/vDq0gcVpKTqjkT8zeJ8sJopEne3tEs2EyiMO1du+7p+foZWUcq1bl+0r1XqNzY44eAG5R4DCYsSUZC0dXd1gxTsaZ79XFSeifEfPAeMjpOT2OxOyuiOsmooi8AbcOPKXHkrRPa0sDXNSu3idRf0rt9SZKrHI9GgMKFGlT/AKFVfqBiZvjh5Pmcm3Oqo7QTl8v34FB22blzU207W4YcxTfD1wwmcmYV8d1pU8zTX92l9RNnq67yFLPLekV8/wAFCvmDfjfaVPI0z+zTCuM2bqnte0uAOfZuR6gYToeI9XXeI55b1ivn+TmdhgcDsPI7D6T5Oj73JlKsMK1GnUH41Vv3Ei2VdFVpVxNLXoN+A6y/pbH6ETW8O1yJlWdVS2nFx+ZTMyLHKFSg4qUaj03HeUkHoeY8DJLlzRndW2LIor0xxp46w6odvpjImRhsO+aHFxe5167ar46wakiy82tLW6nfr4dsg/3oP3X0lj2l2lVFqUnV0baGUgg+c5sm3zdzpr2L61BvZPx022o3UcD4jbN8L2tpHJxeUQn2qdn3dPx9DoKJo82M7aN+mtSOrUA9uk3xL4/iXxH03TeSYmmtUVeyuVcnGa0aERE9MBERAEREAREQBETU5zZxU7Gg1aptO5E4s3ADw4k8BPG9FqzOEJTkoxWrZjZ3Z3U8n0sWwaq3/Tp47/xHko5+UpDKuVal1VatXcs7egHBVHBRyjKuVal1WavWbWdvQDgoHADlMSQLLHN+Bc8DgY4aPfJ835ITcZuZqV759WiuCD4qjbEXz4nwG3pNPJ/o7z9Fvq2l0QKOPu6m7UJOOq34STv4dN2MEm9JG/FzthU5VLV/vxJrm1mDb2WDava1h/McA4f0LuT9/GSWAYnRSSWiKNbbO2XFN6sRET01iIiAIiIAiIgCaDOPMm3vgTUTUq8KqYBvzcHHX6TfxPGk9mbK7J1y4oPRlCZz5mV7Bsag16ROC1Vx1TyB+RvA+RM0M6Vr0FqKUdVZWGBVgCCORB3ypc+dHRtta4tAWob2Te1PxHFk+o+oh2U8O8Sz4HNVa1XbtLv6P7EMsL+pQqLVouUdTiGH7eIPEHfLqzLz1S/p6rYJcKPbTgR86c18OH1NGz3sb56FRatFirocVYf82jgRxmuuxwfgTcbgoYqHdJcmdJRNFmhnSl/QDjBai+zVTkeY/Cd48xwm9nQTTWqKVZXKuThJaNCIiemAiIgCIiAedeuqKzuQqqCzE7gAMST5Sh88M52v7g1NopL7NJTwXHeR8zbz5DhJrpZzl1VWxpna2D1cPlx9lPMjE+AHOVbId89XwotOUYTgj6aXN8vd+foJJM2sxK99Sq1kIRVGCa38xhvUHgPxc8Bzww81M3WvrlaK4hB7VRvlUb/M7h4nwl92dmlGmtKkoVEAVVHACY1VcW75G7MsweH0hX7T+X9OcLi3am7U6ilXU4Mp2EEcDPOXZnzmMt8na0sFuVGw7g4Hcb7Hh0lL3Fu1N2p1FKupwZTsII4GYWVuDJeDxkMVDVbNc0T3R9pA7HVtLtvdbqdQ9zkrH5OR7vTdbAM5mlg6PtIHY6tpdt7rdTqHuclY/JyPd6bt1VunZkcvMst4tbalv1Xmi2IgGJLKyIiIAiIgCIiAIiIAnwifYgFRaRMxf4Ym6tl9wT7aD+WTxH4CfQ+B2QOdLVqIdWRwGVgQQdoIIwII5Sis9s1jYXBUYmi+LUmPLipPNccOhB4yFdXw9pFryrHu1eisfaXLxMPNnOB7G4WumJG51+ZTvHXiDzAl+2N6lemlWk2sjgMp8D9/Cc2yx9E2cuq7WNQ+y2L0ceB3unmPaHRucUT0fCxm+E9JD00ecefivwWlERJpVBERAE8L+8WjSerUOCIpdugGPrPeQPS3ljs7VLdT7VZsW/oTAn1Yp6GYzlwxbJGGpd1sa+/9ZVuVcpNc16lep8TsWPhyXoBgPKYkSUaOshfxV6hYY06XvX5Eg+wvm2B6KZzUnJ6F5snGityfKKLMzBza/grVdYYVqmD1OY2eyn5QfUmSWInTSSWiKFbbK2bnLmxIlnzmMt8na0sFuVGw7g4Hcb7Hh0ktieSipLRntN06ZqcHo0c1XFu1N2p1FKupwZTsII4GecuzPnMZb5O1pYLcqNh3BwO432PDpKXuLdqbtTqKVdTgynYQRwMgWVuDLrg8ZDFQ1WzXNE90faQex1bS7b3W6nUPc5Kx+Tke703WwDOZpYOj7SD2OraXbe63U6h7nJWPycj3em7bVbp2ZHLzLLeLW2pb9V5otiIBiTCsiIiAIiIAiIgCIiAJpM8M3RfWr0tnaD26R5OBs8jtB6zdxPGtVozOucq5KceaOaHQqSrAgg4EHeCNhB8Z+7S6alUSrTODowZTyIOIku0pZC7C77ZRglca35xgH9cVbzMhk5slwvQvtNsb6lNcn+s6MyLlRbq3pXCbnUNhyO5l8iCPKZsrjQ9ljFK1ox+E9qnRtjDybA/mljzoQlxRTKTi6PQXSh3fToIiJmRRKS0nZS7bKDqD7NJVpjrhrt9Ww8pdhOE5wyleGtWq1Tvd2f8AUxP3kbEPZI7uSV62yn3L6/wxpceifJXZWRrEe1Wcn8qYov11z5ynAOW/hOjcj2IoW9GiP5aKnooBPrNeHjrLUnZ1bw1KC/6f0/UZkREmlUEREASJZ85jLfJ2tLBblRsO4OB3G+x4dJLYmMoqS0ZtpunTNTg9Gjmq4t2pu1OopV1ODKdhBHAzzl2Z85jLfJ2tLBblRsO4OB3G+x4dJS9xbtTdqdRSrqcGU7CCOBkCytwZdcHjIYqGq2a5onuj7SD2OraXbe63U6h7nJWPycj3em62AZzNLB0faQex1bS7b3W6nUPc5Kx+Tke703bqrdOzI5eZZbxa21LfqvNFsRAMSWVkREQBERAEREAREQCKaTMk9vYVGA9qiRVHQbH/ALST5CUjOlbmgKiNTYYqylT0IwP0M5uubc03em29GKHqpKn9pDxC3TLTklutcq303+P8N7mDlLsMoUGx9l27Juj+yP7tU+Uvic0U6pUhl3qQw6g4j6idI2lwKlNKg3OoYdGAP3mWHezRGzyvScLO/b4f09oiJKK+a/OC47O0uH+Wk7eiMROdgJfmfD4ZOuz/AKTD12feUHIeI5otORr/ADm/E2Oblt2l5bUzuasgPTXBP0BnREoXMJMcpWo/GT6U3P2l9TPD8mRM8l/rFeHn+BERJJwRERAEREASJZ85jLfJ2tLBblRsO4OB3G+x4dJLYmMoqS0ZtpunTNTg9Gjmq4t2pu1OopV1ODKdhBHAzzl2Z85jLfJ2tLBblRsO4OB3G+x4dJS9xbtTdqdRSrqcGU7CCOBkCytwZdcHjIYqGq2a5onuj7SB2OraXbe63U6h7nJWPycj3em62AZzNLB0faQOx1bS7b3W6nUPc5Kx+Tke703bqrdOzI5eZZbxa21LfqvNFsRAMSWVkREQBERAEREASgs+Lbs8o3S/6mt+tQ/+Uv2UhpOXDKdbxWmf/Go+0j4j2Tt5JLS+S8PNEVl+5kXHaZOtW/0lX9Psf4ygpeWjVscmW/hrj0rPNWH9o6Gdr/GL8fJkniIk0qhos+Vxydd//UT6YH7Sg50RnHQ7SzuU+ajUA/Q2E53xkPEc0WnI3/nJeJIMwXwylan8ZHrTcfeXzOeM2bjs722c7hWTHoXAP0JnQ8zw/JkTPI/6xfh5/kRESScEREQBERAEREASJZ85jLfJ2tLBblRsO4OB3G+x4dJLYmMoqS0ZtpunTNTg9Gjmq4t2pu1OopV1ODKdhBHAzzl2Z85jLfJ2tLBblRsO4OB3G+x4dJS9xbtTdqdRSrqcGU7CCOBkCytwZdcHjIYqGq2a5onuj7SD2OraXbe63U6h7nJWPycj3em62AZzNLB0f6Qex1bS7b3W6nUPc5Kx+Tke703bqrdOzI5eZZbxa21LfqvNFsRAMSWVkREQBERAEpDSe2OU6vgtMf8AjB+8u+UJn3c9plG6bk+p+hVT/GR8R7J28kWt7fh5o0MvLRquGTLfx1z61qko2X5mNb6mTrUc6Yb9eL/5TVh/aOhnb/wivHyZvYiJNKofGXEEHcdk5uv7U0qtSkd6OyH8rFftOkpR+krJvY5RqkDBaoFUeY1W/uVvWRsQtkzvZJZpZKHetfh/SLqxBxG8bR14To7Jl6K1ClWG6oiv+pQfvOcJc2irKva2PZE+1RYp+U+2p+pH5Zrw70ehMzqriqjNf8v6kziIk0qoiIgCIiAIiIAiIgCRLPnMZb5O1pYLcqNh3BwO432PDpJbExlFSWjNtN06ZqcHo0c1XFu1N2p1FKupwZTsII4GecuzPnMZb5O1pYLcqNh3BwO432PDpKXuLdqbtTqKVdTgynYQRwMgWVuDLrg8ZDFQ1WzXNE90faQOx1bS7b3W6nUPc5Kx+Tke703WwDOZpYOj7SD2OraXbe63U6h7nJWPycj3em7dVbp2ZHLzLLeLW2pb9V5otiIBiSysiIiAfitVCKzscAoLE+AGJnN95dGrUeq292Zz+Zi33l2aR8q9hk+rgcGq+5X83xf2BpRsh4h7pFoySrSErH12+H9PqoWIUbzsHU7BOkbG2FKlTpjciqg/KoH2lF5jZO7fKFumGxW7RulP2/3AHnL7mWHWzZozyzWUId2r+P8ABERJRXhK/wBL2R9e3pXKjbSbVb+l8AD5MF/VLAmLlPJ63FGpQqfC6lT4YjePEb/KYTjxRaJOFu9BdGzu/Wc4SW6M8ufw16qMcKdYdmfBscUPriv5pGsoWLUKtSjUGDoxVvI7x4Hf5zwBw2jYZzotxepeLa431OD5SR0xE0GZOcYvrRHJHar7FUfiA+Low2+ZHCb+dNPVaooVlcq5uEuaERE9NYiIgCIiAIiIAiIgCRLPnMZb5O1pYLcqNh3BwO432PDpJbExlFSWjNtN06ZqcHo0c1XFu1N2p1FKupwZTsII4GecuzPnMZb5O1pYLcqNh3BwO432PDpKXuLdqbtTqKVdTgynYQRwMgWVuDLrg8ZDFQ1WzXNE90f6Qex1bS7b3W6nUPc5Kx+Tke703WwDOZpYOj7SD2OraXbe63U6h7nJWPycj3em7dVbp2ZHLzLLeLW2pb9V5otiIBmpzpy8tla1K7YFh7NNfmc/COnE+AMlN6LUrkIOclGPNlaaV8udtdLbocUoDb/W2BPoNUdcZB5+61YuzO5JZiWYneSTiT6mKFBnZUQEsxCqBxJOAHqZzZS4nqX3D0qipQXT9ZZeh7JGytdsN/uU8sGc+uoPIyy5rs38kC0tqVuvcXAnmx2sfNiTNjOhXHhikUrGX+nulPp09wiImZEEREArLS1m18N9THJK2Hoj/wCJ/LKznSd3aLVpvSqKGRwVYHiCMDKDzpzdexuGotiV+Km3zKdx6jcfESFfDR8SLXlGL44ehlzXL3fj6HvmZnObC5FQ4mk3s1VHFcfiA+Zd48xxl70K61FV0YMrAMpG0EEYgic1Sd6Os+f4Yi1uW9wx9hj/ACyTuP4CfQ7eJwU2cPZYzXAu1elrXaXPxX4LeifAZ9k0qgiIgCIiAIiIAiIgCIiAJEs+cxlvk7Wlgtyo2HcHA7jfY8OklsTGUVJaM203TpmpwejRzVcW7U3anUUq6nBlOwgjgZ5y7M+cxlvk7Wlgtyo2HcHA7jfY8Okpe4t2pu1OopV1ODKdhBHAyBZW4MuuDxkMVDVbNc0T3R/pB7HVtbtvdbqdQ9zkrH5OR7vTdpc/c6/464wQnsKeK0/xHvOeuGzwA5mRiJ47JOPCexwVULnclv8Au4lgaKM2u0qm8qD2Kfs08eLkbW/KD6t4SH5ByI95XShS3tvbgqj4mPgPqcBxl/5LyaltRShSGCINUfcnmScSfEzZRDV6voQc2xfoq/RR9qXyX5MqIiTipCIiAIiIAmjztzYS/oGm2C1F9qk/yt4/hO4j/wDJvInjSa0ZnXZKuSnF6NHN1/YPQqPRrKVdDgwP/NoI2g8RMeXlnrmWl/T1lwS4Uew/Aj5G/D48PoaUvrF6FRqVZCjqcGU/82jx4zn2VuD8C64LGwxUO6S5omuYukQ22rbXZLUNyPvNPwPNPqOm62qNZXUOjBlIxDAggg7iCN4nNMkOa2e1ewOCHXok4tSY7PEqe4fp4TZXdw7SIWPypWt2VbS7u8viJpM3c8Le+X3L4VMNtJsA48u8PEYzdyYmnuirzrlXLhmtGIiJ6YCIiAIiIAiIgCImpy9nTb2S61eoA3dpr7Tt0Xl4nATxtLdmcISm+GK1ZtXcAEkgAbSTsw8ZS+kjL9vdV1/hkBZPZeuNmvyUDvAfMfLZMbOvP2tfYoPdUP8A41PxeLnvdN3XfIxIdtvFsi0ZdlrofpbH2u5eff8AQT0trdqjrTpqWdjqqo2kk8BFtbNUdadNWZ2OCqoxJPIS5sxcxVsV7Wtg1yw2neEB7q+PNvLdv111ubJ+MxkMLDV7t8kZeZOaK2FH2sDXfA1G/ZF/CPqcT0kkROgkktEUm22Vs3Ob1bERE9NYiIgCIiAIiIAmizpzQo36YVBq1FHsVQNo8D8y+H7TexPGk1ozOuyVclKD0aOe84M2q9jU1K6bD8LjajdDz8DtmqnSV7Y066GnWRXRt6sMR/78ZWmcuiZlxqWDay7+xc+0P6XOw9Gw6mQ50NbxLRhM3hZ2buy+/o/sV0jlSCpII2gg4EHmDwMmOQtKVzQwWvhcIPmOq/6xv/MD1kRurR6TmnVRkcb1YFSPIzymlSceR1baar46TWq/epd2SdJlnXwDVDRblVGqP1jFfUiSehcrUGtTdWXmpDD1E5qnpb3LUzrU3dDzQlT6ib44h9Uci3JK3vXLT37/AGOlYlBW2fF9T+G7rH+rVqf7wZnLpOvx/OQ9adP7ATZ6xEgyyS9cpL5/Yu+JSDaTr8/zkHSnT+4Mw7nPu+qfFd1R/Tq0/wDaBHrEQskvfOS+f2L4q1lQFnZVUbyxAHqZG8q6R7KhiO27Vh3aQ1/7vh+spO5vHqnGrUdzzdmc/Uzxmt4h9ETaskgt7Ja+7b7k4y5pXuK2K2yignP439SMF8hj4yFVqzOxd2ZmO0sxLE9Sdpn4n7oUGdgiKzMdgVQWJ6AbTNEpOXM7FOHqoWkFp+95+JsMiZBrXlTsrdCx7x3Ko5s3AfU+MmGbWiipUwqXrGkm/s1wLnqdyfU9JZ+Tcl0ramKVCmqIOA/cneT4mbYUN7vY5mLzaurs1dqXyX3NLmjmTSsF1v8AqVyPaqEf2oO6v1P7SSIk1JJaIq1ts7ZOc3q2IiJ6axERAEREAREQBERAEREAREQDCypkWjdLqXFJKg4aw2jo29fIyC5Y0PIcWtK5T8FX2h5MNo8wZY8TCUIy5olUYu6j2JafT4FD5SzBvaGOtbs6/NS94PQe0PMTQVaZU6rgqeTAqfQzpeeNxaJUGFREccmAYfWaHh10Z1q88mv/AEhr7tvuc2RL9uMyLKp8VnQ/Kup/twmI2jWwP/bYdKlYf5zD1eRLWd09Yv5fco2JeS6NbAf9sT1qVj/nMq3zGsU+Gzon+oa/+4mPV5B53R0i/l9yhEUscFBJ5DafQTe5OzGva+GpbOo+ap7of3YE+QMvS2sadIYUqdNByRVX9hPeZrDrqyLZnkn7ENPe9fsVpkjQ8NjXdfH8FLZ6uw/YCTrJGb9C0XVt6KJzI2serHafWbGJvjXGPJHJvxl1/ty27ugiImZEEREAREQBERAEREAREQBERAEREAREQBERAEREAREQBERAEREAREQBERAEREAREQBERAEREA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8444" name="AutoShape 4" descr="data:image/jpeg;base64,/9j/4AAQSkZJRgABAQAAAQABAAD/2wCEAAkGBhQQEBIQDxAQFBIWFxwUFRUVGBQTGhocGBQVFRgXGRgbHCYgFxkjGhQWHy8gIycpLSwsGB4xQTctQSY3LSkBCQoKDgwOGg8PGjUfHR81KSw1NSkpNSw1LDUsNTUpLC8vLCktLC8sNSwwLCwsLCwpLCwpLCosLCwsLDQsNCwsNf/AABEIAOEA4QMBIgACEQEDEQH/xAAcAAEAAgMBAQEAAAAAAAAAAAAABgcEBQgDAQL/xABAEAACAQIBCQUGBAUDBAMAAAABAgADBBEFBgcSITFBUXETQmGBkSIjMlKhwWKCkrEUQ3KiwmOy8DNEo/FTc9H/xAAaAQEAAgMBAAAAAAAAAAAAAAAABAYCAwUB/8QAMBEAAgIABAMECwEBAQAAAAAAAAECAwQFESESMUEiUWHBExQycZGhsdHh8PEjQjP/2gAMAwEAAhEDEQA/ALxiIgCIiAIiIAiIgCJ4Xl9TooXrVEpoO8xCj68ZCssaW7enittTes3zH3aepGsfSYynGPNkinDW3P8Azjr+95PJ8Jw3yk8paTr2tiFqJRXlTUY/qbE+mEjl5lKrWONatVqH8bM37maHiF0R1q8ktftyS+f2OgLjOC2p/wDUurdf6qiD6YzCfPixG+8oeTY/tKDAiYesPuJayOvrNl+JnzYn/vKHm2H7zMoZx21T4Lq3bwFRCfTGc7wY9YfcHkdfSTOmFYHaDiJ9nNtrf1KRxpValM80Zk/YyRZN0lXtHAGqKq8qqhv7hg31maxC6oiWZJYvYkn79vuXhEr/ACRpeovgt1SekfmX3i9SNjD0Mm2T8p0rhNehVSovNSDh4HkfAzdGcZcmcq7C3Uf+kdP3vMqIiZkYREQBERAEREAREQBERAEREARE1OcWc1GxpdpWbafgQfE55AcuZOwTxtLdmcISnJRitWzZ166opd2VVAxLMQABzJO6V3nLpZVcadgoc7u1cHV/Ku9upwHgZCs588K9+/vDq0gcVpKTqjkT8zeJ8sJopEne3tEs2EyiMO1du+7p+foZWUcq1bl+0r1XqNzY44eAG5R4DCYsSUZC0dXd1gxTsaZ79XFSeifEfPAeMjpOT2OxOyuiOsmooi8AbcOPKXHkrRPa0sDXNSu3idRf0rt9SZKrHI9GgMKFGlT/AKFVfqBiZvjh5Pmcm3Oqo7QTl8v34FB22blzU207W4YcxTfD1wwmcmYV8d1pU8zTX92l9RNnq67yFLPLekV8/wAFCvmDfjfaVPI0z+zTCuM2bqnte0uAOfZuR6gYToeI9XXeI55b1ivn+TmdhgcDsPI7D6T5Oj73JlKsMK1GnUH41Vv3Ei2VdFVpVxNLXoN+A6y/pbH6ETW8O1yJlWdVS2nFx+ZTMyLHKFSg4qUaj03HeUkHoeY8DJLlzRndW2LIor0xxp46w6odvpjImRhsO+aHFxe5167ar46wakiy82tLW6nfr4dsg/3oP3X0lj2l2lVFqUnV0baGUgg+c5sm3zdzpr2L61BvZPx022o3UcD4jbN8L2tpHJxeUQn2qdn3dPx9DoKJo82M7aN+mtSOrUA9uk3xL4/iXxH03TeSYmmtUVeyuVcnGa0aERE9MBERAEREAREQBETU5zZxU7Gg1aptO5E4s3ADw4k8BPG9FqzOEJTkoxWrZjZ3Z3U8n0sWwaq3/Tp47/xHko5+UpDKuVal1VatXcs7egHBVHBRyjKuVal1WavWbWdvQDgoHADlMSQLLHN+Bc8DgY4aPfJ835ITcZuZqV759WiuCD4qjbEXz4nwG3pNPJ/o7z9Fvq2l0QKOPu6m7UJOOq34STv4dN2MEm9JG/FzthU5VLV/vxJrm1mDb2WDava1h/McA4f0LuT9/GSWAYnRSSWiKNbbO2XFN6sRET01iIiAIiIAiIgCaDOPMm3vgTUTUq8KqYBvzcHHX6TfxPGk9mbK7J1y4oPRlCZz5mV7Bsag16ROC1Vx1TyB+RvA+RM0M6Vr0FqKUdVZWGBVgCCORB3ypc+dHRtta4tAWob2Te1PxHFk+o+oh2U8O8Sz4HNVa1XbtLv6P7EMsL+pQqLVouUdTiGH7eIPEHfLqzLz1S/p6rYJcKPbTgR86c18OH1NGz3sb56FRatFirocVYf82jgRxmuuxwfgTcbgoYqHdJcmdJRNFmhnSl/QDjBai+zVTkeY/Cd48xwm9nQTTWqKVZXKuThJaNCIiemAiIgCIiAedeuqKzuQqqCzE7gAMST5Sh88M52v7g1NopL7NJTwXHeR8zbz5DhJrpZzl1VWxpna2D1cPlx9lPMjE+AHOVbId89XwotOUYTgj6aXN8vd+foJJM2sxK99Sq1kIRVGCa38xhvUHgPxc8Bzww81M3WvrlaK4hB7VRvlUb/M7h4nwl92dmlGmtKkoVEAVVHACY1VcW75G7MsweH0hX7T+X9OcLi3am7U6ilXU4Mp2EEcDPOXZnzmMt8na0sFuVGw7g4Hcb7Hh0lL3Fu1N2p1FKupwZTsII4GYWVuDJeDxkMVDVbNc0T3R9pA7HVtLtvdbqdQ9zkrH5OR7vTdbAM5mlg6PtIHY6tpdt7rdTqHuclY/JyPd6bt1VunZkcvMst4tbalv1Xmi2IgGJLKyIiIAiIgCIiAIiIAnwifYgFRaRMxf4Ym6tl9wT7aD+WTxH4CfQ+B2QOdLVqIdWRwGVgQQdoIIwII5Sis9s1jYXBUYmi+LUmPLipPNccOhB4yFdXw9pFryrHu1eisfaXLxMPNnOB7G4WumJG51+ZTvHXiDzAl+2N6lemlWk2sjgMp8D9/Cc2yx9E2cuq7WNQ+y2L0ceB3unmPaHRucUT0fCxm+E9JD00ecefivwWlERJpVBERAE8L+8WjSerUOCIpdugGPrPeQPS3ljs7VLdT7VZsW/oTAn1Yp6GYzlwxbJGGpd1sa+/9ZVuVcpNc16lep8TsWPhyXoBgPKYkSUaOshfxV6hYY06XvX5Eg+wvm2B6KZzUnJ6F5snGityfKKLMzBza/grVdYYVqmD1OY2eyn5QfUmSWInTSSWiKFbbK2bnLmxIlnzmMt8na0sFuVGw7g4Hcb7Hh0ktieSipLRntN06ZqcHo0c1XFu1N2p1FKupwZTsII4GecuzPnMZb5O1pYLcqNh3BwO432PDpKXuLdqbtTqKVdTgynYQRwMgWVuDLrg8ZDFQ1WzXNE90faQex1bS7b3W6nUPc5Kx+Tke703WwDOZpYOj7SD2OraXbe63U6h7nJWPycj3em7bVbp2ZHLzLLeLW2pb9V5otiIBiTCsiIiAIiIAiIgCIiAJpM8M3RfWr0tnaD26R5OBs8jtB6zdxPGtVozOucq5KceaOaHQqSrAgg4EHeCNhB8Z+7S6alUSrTODowZTyIOIku0pZC7C77ZRglca35xgH9cVbzMhk5slwvQvtNsb6lNcn+s6MyLlRbq3pXCbnUNhyO5l8iCPKZsrjQ9ljFK1ox+E9qnRtjDybA/mljzoQlxRTKTi6PQXSh3fToIiJmRRKS0nZS7bKDqD7NJVpjrhrt9Ww8pdhOE5wyleGtWq1Tvd2f8AUxP3kbEPZI7uSV62yn3L6/wxpceifJXZWRrEe1Wcn8qYov11z5ynAOW/hOjcj2IoW9GiP5aKnooBPrNeHjrLUnZ1bw1KC/6f0/UZkREmlUEREASJZ85jLfJ2tLBblRsO4OB3G+x4dJLYmMoqS0ZtpunTNTg9Gjmq4t2pu1OopV1ODKdhBHAzzl2Z85jLfJ2tLBblRsO4OB3G+x4dJS9xbtTdqdRSrqcGU7CCOBkCytwZdcHjIYqGq2a5onuj7SD2OraXbe63U6h7nJWPycj3em62AZzNLB0faQex1bS7b3W6nUPc5Kx+Tke703bqrdOzI5eZZbxa21LfqvNFsRAMSWVkREQBERAEREAREQCKaTMk9vYVGA9qiRVHQbH/ALST5CUjOlbmgKiNTYYqylT0IwP0M5uubc03em29GKHqpKn9pDxC3TLTklutcq303+P8N7mDlLsMoUGx9l27Juj+yP7tU+Uvic0U6pUhl3qQw6g4j6idI2lwKlNKg3OoYdGAP3mWHezRGzyvScLO/b4f09oiJKK+a/OC47O0uH+Wk7eiMROdgJfmfD4ZOuz/AKTD12feUHIeI5otORr/ADm/E2Oblt2l5bUzuasgPTXBP0BnREoXMJMcpWo/GT6U3P2l9TPD8mRM8l/rFeHn+BERJJwRERAEREASJZ85jLfJ2tLBblRsO4OB3G+x4dJLYmMoqS0ZtpunTNTg9Gjmq4t2pu1OopV1ODKdhBHAzzl2Z85jLfJ2tLBblRsO4OB3G+x4dJS9xbtTdqdRSrqcGU7CCOBkCytwZdcHjIYqGq2a5onuj7SB2OraXbe63U6h7nJWPycj3em62AZzNLB0faQOx1bS7b3W6nUPc5Kx+Tke703bqrdOzI5eZZbxa21LfqvNFsRAMSWVkREQBERAEREASgs+Lbs8o3S/6mt+tQ/+Uv2UhpOXDKdbxWmf/Go+0j4j2Tt5JLS+S8PNEVl+5kXHaZOtW/0lX9Psf4ygpeWjVscmW/hrj0rPNWH9o6Gdr/GL8fJkniIk0qhos+Vxydd//UT6YH7Sg50RnHQ7SzuU+ajUA/Q2E53xkPEc0WnI3/nJeJIMwXwylan8ZHrTcfeXzOeM2bjs722c7hWTHoXAP0JnQ8zw/JkTPI/6xfh5/kRESScEREQBERAEREASJZ85jLfJ2tLBblRsO4OB3G+x4dJLYmMoqS0ZtpunTNTg9Gjmq4t2pu1OopV1ODKdhBHAzzl2Z85jLfJ2tLBblRsO4OB3G+x4dJS9xbtTdqdRSrqcGU7CCOBkCytwZdcHjIYqGq2a5onuj7SD2OraXbe63U6h7nJWPycj3em62AZzNLB0f6Qex1bS7b3W6nUPc5Kx+Tke703bqrdOzI5eZZbxa21LfqvNFsRAMSWVkREQBERAEpDSe2OU6vgtMf8AjB+8u+UJn3c9plG6bk+p+hVT/GR8R7J28kWt7fh5o0MvLRquGTLfx1z61qko2X5mNb6mTrUc6Yb9eL/5TVh/aOhnb/wivHyZvYiJNKofGXEEHcdk5uv7U0qtSkd6OyH8rFftOkpR+krJvY5RqkDBaoFUeY1W/uVvWRsQtkzvZJZpZKHetfh/SLqxBxG8bR14To7Jl6K1ClWG6oiv+pQfvOcJc2irKva2PZE+1RYp+U+2p+pH5Zrw70ehMzqriqjNf8v6kziIk0qoiIgCIiAIiIAiIgCRLPnMZb5O1pYLcqNh3BwO432PDpJbExlFSWjNtN06ZqcHo0c1XFu1N2p1FKupwZTsII4GecuzPnMZb5O1pYLcqNh3BwO432PDpKXuLdqbtTqKVdTgynYQRwMgWVuDLrg8ZDFQ1WzXNE90faQOx1bS7b3W6nUPc5Kx+Tke703WwDOZpYOj7SD2OraXbe63U6h7nJWPycj3em7dVbp2ZHLzLLeLW2pb9V5otiIBiSysiIiAfitVCKzscAoLE+AGJnN95dGrUeq292Zz+Zi33l2aR8q9hk+rgcGq+5X83xf2BpRsh4h7pFoySrSErH12+H9PqoWIUbzsHU7BOkbG2FKlTpjciqg/KoH2lF5jZO7fKFumGxW7RulP2/3AHnL7mWHWzZozyzWUId2r+P8ABERJRXhK/wBL2R9e3pXKjbSbVb+l8AD5MF/VLAmLlPJ63FGpQqfC6lT4YjePEb/KYTjxRaJOFu9BdGzu/Wc4SW6M8ufw16qMcKdYdmfBscUPriv5pGsoWLUKtSjUGDoxVvI7x4Hf5zwBw2jYZzotxepeLa431OD5SR0xE0GZOcYvrRHJHar7FUfiA+Low2+ZHCb+dNPVaooVlcq5uEuaERE9NYiIgCIiAIiIAiIgCRLPnMZb5O1pYLcqNh3BwO432PDpJbExlFSWjNtN06ZqcHo0c1XFu1N2p1FKupwZTsII4GecuzPnMZb5O1pYLcqNh3BwO432PDpKXuLdqbtTqKVdTgynYQRwMgWVuDLrg8ZDFQ1WzXNE90f6Qex1bS7b3W6nUPc5Kx+Tke703WwDOZpYOj7SD2OraXbe63U6h7nJWPycj3em7dVbp2ZHLzLLeLW2pb9V5otiIBmpzpy8tla1K7YFh7NNfmc/COnE+AMlN6LUrkIOclGPNlaaV8udtdLbocUoDb/W2BPoNUdcZB5+61YuzO5JZiWYneSTiT6mKFBnZUQEsxCqBxJOAHqZzZS4nqX3D0qipQXT9ZZeh7JGytdsN/uU8sGc+uoPIyy5rs38kC0tqVuvcXAnmx2sfNiTNjOhXHhikUrGX+nulPp09wiImZEEREArLS1m18N9THJK2Hoj/wCJ/LKznSd3aLVpvSqKGRwVYHiCMDKDzpzdexuGotiV+Km3zKdx6jcfESFfDR8SLXlGL44ehlzXL3fj6HvmZnObC5FQ4mk3s1VHFcfiA+Zd48xxl70K61FV0YMrAMpG0EEYgic1Sd6Os+f4Yi1uW9wx9hj/ACyTuP4CfQ7eJwU2cPZYzXAu1elrXaXPxX4LeifAZ9k0qgiIgCIiAIiIAiIgCIiAJEs+cxlvk7Wlgtyo2HcHA7jfY8OklsTGUVJaM203TpmpwejRzVcW7U3anUUq6nBlOwgjgZ5y7M+cxlvk7Wlgtyo2HcHA7jfY8Okpe4t2pu1OopV1ODKdhBHAyBZW4MuuDxkMVDVbNc0T3R/pB7HVtbtvdbqdQ9zkrH5OR7vTdpc/c6/464wQnsKeK0/xHvOeuGzwA5mRiJ47JOPCexwVULnclv8Au4lgaKM2u0qm8qD2Kfs08eLkbW/KD6t4SH5ByI95XShS3tvbgqj4mPgPqcBxl/5LyaltRShSGCINUfcnmScSfEzZRDV6voQc2xfoq/RR9qXyX5MqIiTipCIiAIiIAmjztzYS/oGm2C1F9qk/yt4/hO4j/wDJvInjSa0ZnXZKuSnF6NHN1/YPQqPRrKVdDgwP/NoI2g8RMeXlnrmWl/T1lwS4Uew/Aj5G/D48PoaUvrF6FRqVZCjqcGU/82jx4zn2VuD8C64LGwxUO6S5omuYukQ22rbXZLUNyPvNPwPNPqOm62qNZXUOjBlIxDAggg7iCN4nNMkOa2e1ewOCHXok4tSY7PEqe4fp4TZXdw7SIWPypWt2VbS7u8viJpM3c8Le+X3L4VMNtJsA48u8PEYzdyYmnuirzrlXLhmtGIiJ6YCIiAIiIAiIgCImpy9nTb2S61eoA3dpr7Tt0Xl4nATxtLdmcISm+GK1ZtXcAEkgAbSTsw8ZS+kjL9vdV1/hkBZPZeuNmvyUDvAfMfLZMbOvP2tfYoPdUP8A41PxeLnvdN3XfIxIdtvFsi0ZdlrofpbH2u5eff8AQT0trdqjrTpqWdjqqo2kk8BFtbNUdadNWZ2OCqoxJPIS5sxcxVsV7Wtg1yw2neEB7q+PNvLdv111ubJ+MxkMLDV7t8kZeZOaK2FH2sDXfA1G/ZF/CPqcT0kkROgkktEUm22Vs3Ob1bERE9NYiIgCIiAIiIAmizpzQo36YVBq1FHsVQNo8D8y+H7TexPGk1ozOuyVclKD0aOe84M2q9jU1K6bD8LjajdDz8DtmqnSV7Y066GnWRXRt6sMR/78ZWmcuiZlxqWDay7+xc+0P6XOw9Gw6mQ50NbxLRhM3hZ2buy+/o/sV0jlSCpII2gg4EHmDwMmOQtKVzQwWvhcIPmOq/6xv/MD1kRurR6TmnVRkcb1YFSPIzymlSceR1baar46TWq/epd2SdJlnXwDVDRblVGqP1jFfUiSehcrUGtTdWXmpDD1E5qnpb3LUzrU3dDzQlT6ib44h9Uci3JK3vXLT37/AGOlYlBW2fF9T+G7rH+rVqf7wZnLpOvx/OQ9adP7ATZ6xEgyyS9cpL5/Yu+JSDaTr8/zkHSnT+4Mw7nPu+qfFd1R/Tq0/wDaBHrEQskvfOS+f2L4q1lQFnZVUbyxAHqZG8q6R7KhiO27Vh3aQ1/7vh+spO5vHqnGrUdzzdmc/Uzxmt4h9ETaskgt7Ja+7b7k4y5pXuK2K2yignP439SMF8hj4yFVqzOxd2ZmO0sxLE9Sdpn4n7oUGdgiKzMdgVQWJ6AbTNEpOXM7FOHqoWkFp+95+JsMiZBrXlTsrdCx7x3Ko5s3AfU+MmGbWiipUwqXrGkm/s1wLnqdyfU9JZ+Tcl0ramKVCmqIOA/cneT4mbYUN7vY5mLzaurs1dqXyX3NLmjmTSsF1v8AqVyPaqEf2oO6v1P7SSIk1JJaIq1ts7ZOc3q2IiJ6axERAEREAREQBERAEREAREQDCypkWjdLqXFJKg4aw2jo29fIyC5Y0PIcWtK5T8FX2h5MNo8wZY8TCUIy5olUYu6j2JafT4FD5SzBvaGOtbs6/NS94PQe0PMTQVaZU6rgqeTAqfQzpeeNxaJUGFREccmAYfWaHh10Z1q88mv/AEhr7tvuc2RL9uMyLKp8VnQ/Kup/twmI2jWwP/bYdKlYf5zD1eRLWd09Yv5fco2JeS6NbAf9sT1qVj/nMq3zGsU+Gzon+oa/+4mPV5B53R0i/l9yhEUscFBJ5DafQTe5OzGva+GpbOo+ap7of3YE+QMvS2sadIYUqdNByRVX9hPeZrDrqyLZnkn7ENPe9fsVpkjQ8NjXdfH8FLZ6uw/YCTrJGb9C0XVt6KJzI2serHafWbGJvjXGPJHJvxl1/ty27ugiImZEEREAREQBERAEREAREQBERAEREAREQBERAEREAREQBERAEREAREQBERAEREAREQBERAEREA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3" name="Shape 168"/>
          <p:cNvSpPr/>
          <p:nvPr/>
        </p:nvSpPr>
        <p:spPr>
          <a:xfrm>
            <a:off x="449263" y="2144075"/>
            <a:ext cx="297404" cy="7310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671" y="2929"/>
                </a:lnTo>
                <a:lnTo>
                  <a:pt x="7200" y="2929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>
              <a:defRPr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  <p:sp>
        <p:nvSpPr>
          <p:cNvPr id="14" name="Shape 268"/>
          <p:cNvSpPr/>
          <p:nvPr/>
        </p:nvSpPr>
        <p:spPr>
          <a:xfrm rot="10800000">
            <a:off x="5594347" y="2144075"/>
            <a:ext cx="2593379" cy="25539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4400" y="0"/>
                  <a:pt x="18000" y="0"/>
                  <a:pt x="21600" y="0"/>
                </a:cubicBezTo>
                <a:cubicBezTo>
                  <a:pt x="21600" y="3600"/>
                  <a:pt x="21600" y="7200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</a:path>
            </a:pathLst>
          </a:custGeom>
          <a:solidFill>
            <a:srgbClr val="FFFFFF"/>
          </a:solidFill>
          <a:ln w="57150">
            <a:solidFill>
              <a:schemeClr val="accent3">
                <a:lumMod val="75000"/>
              </a:schemeClr>
            </a:solidFill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>
              <a:defRPr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011" y="2563852"/>
            <a:ext cx="1739705" cy="166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24764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e7792f135ede4c3f46be219a4a09bf67dc2e2aa"/>
</p:tagLst>
</file>

<file path=ppt/theme/theme1.xml><?xml version="1.0" encoding="utf-8"?>
<a:theme xmlns:a="http://schemas.openxmlformats.org/drawingml/2006/main" name="Подтверждение соответствия в СДС ПБ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44B384"/>
      </a:accent1>
      <a:accent2>
        <a:srgbClr val="6587B7"/>
      </a:accent2>
      <a:accent3>
        <a:srgbClr val="FFFFFF"/>
      </a:accent3>
      <a:accent4>
        <a:srgbClr val="000000"/>
      </a:accent4>
      <a:accent5>
        <a:srgbClr val="B0D6C2"/>
      </a:accent5>
      <a:accent6>
        <a:srgbClr val="5B7AA6"/>
      </a:accent6>
      <a:hlink>
        <a:srgbClr val="4E6FA4"/>
      </a:hlink>
      <a:folHlink>
        <a:srgbClr val="878786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rgbClr val="5F5F5F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rgbClr val="5F5F5F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44B384"/>
        </a:accent1>
        <a:accent2>
          <a:srgbClr val="6587B7"/>
        </a:accent2>
        <a:accent3>
          <a:srgbClr val="FFFFFF"/>
        </a:accent3>
        <a:accent4>
          <a:srgbClr val="000000"/>
        </a:accent4>
        <a:accent5>
          <a:srgbClr val="B0D6C2"/>
        </a:accent5>
        <a:accent6>
          <a:srgbClr val="5B7AA6"/>
        </a:accent6>
        <a:hlink>
          <a:srgbClr val="CD2425"/>
        </a:hlink>
        <a:folHlink>
          <a:srgbClr val="8787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44B384"/>
        </a:accent1>
        <a:accent2>
          <a:srgbClr val="6587B7"/>
        </a:accent2>
        <a:accent3>
          <a:srgbClr val="FFFFFF"/>
        </a:accent3>
        <a:accent4>
          <a:srgbClr val="000000"/>
        </a:accent4>
        <a:accent5>
          <a:srgbClr val="B0D6C2"/>
        </a:accent5>
        <a:accent6>
          <a:srgbClr val="5B7AA6"/>
        </a:accent6>
        <a:hlink>
          <a:srgbClr val="4E6FA4"/>
        </a:hlink>
        <a:folHlink>
          <a:srgbClr val="8787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очи-12">
  <a:themeElements>
    <a:clrScheme name="Другое 4">
      <a:dk1>
        <a:srgbClr val="666666"/>
      </a:dk1>
      <a:lt1>
        <a:sysClr val="window" lastClr="FFFFFF"/>
      </a:lt1>
      <a:dk2>
        <a:srgbClr val="336699"/>
      </a:dk2>
      <a:lt2>
        <a:srgbClr val="FFFFFF"/>
      </a:lt2>
      <a:accent1>
        <a:srgbClr val="476394"/>
      </a:accent1>
      <a:accent2>
        <a:srgbClr val="6688B6"/>
      </a:accent2>
      <a:accent3>
        <a:srgbClr val="1F9997"/>
      </a:accent3>
      <a:accent4>
        <a:srgbClr val="6B9BC7"/>
      </a:accent4>
      <a:accent5>
        <a:srgbClr val="4E66B2"/>
      </a:accent5>
      <a:accent6>
        <a:srgbClr val="8976AC"/>
      </a:accent6>
      <a:hlink>
        <a:srgbClr val="336699"/>
      </a:hlink>
      <a:folHlink>
        <a:srgbClr val="B34F17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КИОУТ">
  <a:themeElements>
    <a:clrScheme name="Другое 4">
      <a:dk1>
        <a:srgbClr val="666666"/>
      </a:dk1>
      <a:lt1>
        <a:sysClr val="window" lastClr="FFFFFF"/>
      </a:lt1>
      <a:dk2>
        <a:srgbClr val="336699"/>
      </a:dk2>
      <a:lt2>
        <a:srgbClr val="FFFFFF"/>
      </a:lt2>
      <a:accent1>
        <a:srgbClr val="476394"/>
      </a:accent1>
      <a:accent2>
        <a:srgbClr val="6688B6"/>
      </a:accent2>
      <a:accent3>
        <a:srgbClr val="1F9997"/>
      </a:accent3>
      <a:accent4>
        <a:srgbClr val="6B9BC7"/>
      </a:accent4>
      <a:accent5>
        <a:srgbClr val="4E66B2"/>
      </a:accent5>
      <a:accent6>
        <a:srgbClr val="8976AC"/>
      </a:accent6>
      <a:hlink>
        <a:srgbClr val="336699"/>
      </a:hlink>
      <a:folHlink>
        <a:srgbClr val="B34F17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КИОУТ" id="{EB6E2A6E-5A20-4FBD-9655-BC59ACB77BA9}" vid="{6C36FAE8-361A-4761-8662-B63D48FEDAB8}"/>
    </a:ext>
  </a:extLst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Подтверждение соответствия в СДС ПБ</Template>
  <TotalTime>8185</TotalTime>
  <Words>650</Words>
  <Application>Microsoft Office PowerPoint</Application>
  <PresentationFormat>Экран (4:3)</PresentationFormat>
  <Paragraphs>132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Подтверждение соответствия в СДС ПБ</vt:lpstr>
      <vt:lpstr>сочи-12</vt:lpstr>
      <vt:lpstr>КИОУТ</vt:lpstr>
      <vt:lpstr>Презентация PowerPoint</vt:lpstr>
      <vt:lpstr>ТРУДОВАЯ ДЕЯТЕЛЬНОСТЬ ЧЕЛОВЕКА </vt:lpstr>
      <vt:lpstr>ТРУДОВАЯ ДЕЯТЕЛЬНОСТЬ ЧЕЛОВЕКА </vt:lpstr>
      <vt:lpstr>УСЛОВИЯ ТРУДА</vt:lpstr>
      <vt:lpstr>НЕБЛАГОПРИЯТНЫЕ ПОСЛЕДСТВИЯ ВОЗДЕЙСТВИЯ УСЛОВИЙ ТРУДА НА ЧЕЛОВЕКА </vt:lpstr>
      <vt:lpstr>ПОНЯТИЕ «БЕЗОПАСНОСТЬ ПРОИЗВОДСТВЕННОЙ ДЕЯТЕЛЬНОСТИ»  </vt:lpstr>
      <vt:lpstr>ОСНОВНЫЕ ПРИНЦИПЫ ОБЕСПЕЧЕНИЯ БЕЗОПАСНОСТИ ТРУДА </vt:lpstr>
      <vt:lpstr>ПОНЯТИЕ «ОХРАНА ТРУДА»  </vt:lpstr>
      <vt:lpstr>ПОНЯТИЕ «ОХРАНА ТРУДА»  </vt:lpstr>
      <vt:lpstr>ПОНЯТИЕ «ОХРАНА ТРУДА»  </vt:lpstr>
      <vt:lpstr>ПОНЯТИЕ «ОХРАНА ТРУДА»  </vt:lpstr>
      <vt:lpstr>ПОНЯТИЕ «ОХРАНА ТРУДА»  </vt:lpstr>
      <vt:lpstr>ОСНОВНЫЕ ПРИНЦИПЫ ОБЕСПЕЧЕНИЯ ОХРАНЫ ТРУДА </vt:lpstr>
      <vt:lpstr>ОСНОВНЫЕ ПРИНЦИПЫ ОБЕСПЕЧЕНИЯ ОХРАНЫ ТРУДА </vt:lpstr>
      <vt:lpstr>ОСНОВНЫЕ ПРИНЦИПЫ ОБЕСПЕЧЕНИЯ ОХРАНЫ ТРУДА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Oleg Kosyrev;Лысак Алена</dc:creator>
  <cp:lastModifiedBy>Администратор</cp:lastModifiedBy>
  <cp:revision>383</cp:revision>
  <dcterms:created xsi:type="dcterms:W3CDTF">2013-12-30T16:36:32Z</dcterms:created>
  <dcterms:modified xsi:type="dcterms:W3CDTF">2016-09-02T12:49:56Z</dcterms:modified>
</cp:coreProperties>
</file>